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handoutMasterIdLst>
    <p:handoutMasterId r:id="rId17"/>
  </p:handoutMasterIdLst>
  <p:sldIdLst>
    <p:sldId id="259" r:id="rId2"/>
    <p:sldId id="302" r:id="rId3"/>
    <p:sldId id="263" r:id="rId4"/>
    <p:sldId id="266" r:id="rId5"/>
    <p:sldId id="294" r:id="rId6"/>
    <p:sldId id="295" r:id="rId7"/>
    <p:sldId id="296" r:id="rId8"/>
    <p:sldId id="297" r:id="rId9"/>
    <p:sldId id="298" r:id="rId10"/>
    <p:sldId id="300" r:id="rId11"/>
    <p:sldId id="269" r:id="rId12"/>
    <p:sldId id="276" r:id="rId13"/>
    <p:sldId id="301" r:id="rId14"/>
    <p:sldId id="293"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Rockwell" panose="02060603020205020403" pitchFamily="18" charset="0"/>
      <p:regular r:id="rId24"/>
      <p:bold r:id="rId25"/>
      <p:italic r:id="rId26"/>
      <p:boldItalic r:id="rId27"/>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9" autoAdjust="0"/>
    <p:restoredTop sz="94275" autoAdjust="0"/>
  </p:normalViewPr>
  <p:slideViewPr>
    <p:cSldViewPr snapToGrid="0">
      <p:cViewPr varScale="1">
        <p:scale>
          <a:sx n="77" d="100"/>
          <a:sy n="77" d="100"/>
        </p:scale>
        <p:origin x="538" y="58"/>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209877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60536-DCAD-4B6B-BD61-360DE4353AD7}" type="slidenum">
              <a:rPr lang="en-GB" smtClean="0"/>
              <a:t>3</a:t>
            </a:fld>
            <a:endParaRPr lang="en-GB"/>
          </a:p>
        </p:txBody>
      </p:sp>
    </p:spTree>
    <p:extLst>
      <p:ext uri="{BB962C8B-B14F-4D97-AF65-F5344CB8AC3E}">
        <p14:creationId xmlns:p14="http://schemas.microsoft.com/office/powerpoint/2010/main" val="25823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4760536-DCAD-4B6B-BD61-360DE4353AD7}" type="slidenum">
              <a:rPr lang="en-GB" smtClean="0"/>
              <a:t>4</a:t>
            </a:fld>
            <a:endParaRPr lang="en-GB"/>
          </a:p>
        </p:txBody>
      </p:sp>
    </p:spTree>
    <p:extLst>
      <p:ext uri="{BB962C8B-B14F-4D97-AF65-F5344CB8AC3E}">
        <p14:creationId xmlns:p14="http://schemas.microsoft.com/office/powerpoint/2010/main" val="54418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here:</a:t>
            </a:r>
          </a:p>
          <a:p>
            <a:pPr marL="171450" indent="-171450">
              <a:buFontTx/>
              <a:buChar char="-"/>
            </a:pPr>
            <a:r>
              <a:rPr lang="en-GB" dirty="0"/>
              <a:t>Externalities in politics (e.g., energy policy and Hinkley Point)</a:t>
            </a:r>
          </a:p>
          <a:p>
            <a:pPr marL="171450" indent="-171450">
              <a:buFontTx/>
              <a:buChar char="-"/>
            </a:pPr>
            <a:r>
              <a:rPr lang="en-GB" dirty="0"/>
              <a:t>Rent-seeking in politics (e.g., polluter interests in the EU and the ETS)</a:t>
            </a:r>
          </a:p>
          <a:p>
            <a:pPr marL="171450" indent="-171450">
              <a:buFontTx/>
              <a:buChar char="-"/>
            </a:pPr>
            <a:r>
              <a:rPr lang="en-GB" dirty="0"/>
              <a:t>Common pool problems in politics (e.g., environmental standards)</a:t>
            </a:r>
          </a:p>
          <a:p>
            <a:pPr marL="171450" indent="-171450">
              <a:buFontTx/>
              <a:buChar char="-"/>
            </a:pPr>
            <a:r>
              <a:rPr lang="en-GB" dirty="0"/>
              <a:t>Short-termism in politics (HS2?)</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04760536-DCAD-4B6B-BD61-360DE4353AD7}" type="slidenum">
              <a:rPr lang="en-GB" smtClean="0"/>
              <a:t>11</a:t>
            </a:fld>
            <a:endParaRPr lang="en-GB"/>
          </a:p>
        </p:txBody>
      </p:sp>
    </p:spTree>
    <p:extLst>
      <p:ext uri="{BB962C8B-B14F-4D97-AF65-F5344CB8AC3E}">
        <p14:creationId xmlns:p14="http://schemas.microsoft.com/office/powerpoint/2010/main" val="385793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here the basic point of the lecture, viz. that economists are divided on the question of what rules are best suited to account for the value of environmental goods. This suggests that there is no self-evidently “best” economic or institutional approach; like the debate from risk and uncertainty, the political economic split between economists reflects different judgements about the consequences of any particular set of property rights and restrictions. Economists who emphasise market failure think that the biggest danger comes from individual error, and so they advocate mechanisms to tax and regulate market participants. Those who emphasise government failure think that markets, though imperfect, facilitate more learning, and allow for more robust solutions to free riding, than centralised policy processes. These economists therefore argue that the best way of dealing with environmental risk is to extend property rights and promote the rights of individuals to exit collective rules. We will explore the pros and cons of these measures after reading week.</a:t>
            </a:r>
          </a:p>
        </p:txBody>
      </p:sp>
      <p:sp>
        <p:nvSpPr>
          <p:cNvPr id="4" name="Slide Number Placeholder 3"/>
          <p:cNvSpPr>
            <a:spLocks noGrp="1"/>
          </p:cNvSpPr>
          <p:nvPr>
            <p:ph type="sldNum" sz="quarter" idx="5"/>
          </p:nvPr>
        </p:nvSpPr>
        <p:spPr/>
        <p:txBody>
          <a:bodyPr/>
          <a:lstStyle/>
          <a:p>
            <a:fld id="{04760536-DCAD-4B6B-BD61-360DE4353AD7}" type="slidenum">
              <a:rPr lang="en-GB" smtClean="0"/>
              <a:t>12</a:t>
            </a:fld>
            <a:endParaRPr lang="en-GB"/>
          </a:p>
        </p:txBody>
      </p:sp>
    </p:spTree>
    <p:extLst>
      <p:ext uri="{BB962C8B-B14F-4D97-AF65-F5344CB8AC3E}">
        <p14:creationId xmlns:p14="http://schemas.microsoft.com/office/powerpoint/2010/main" val="126121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clarification: In the lecture I said “the fallacy is that the economist’s notion of rationality just is rationality”. What I meant was, “the fallacy is that the economist’s notion of rationality </a:t>
            </a:r>
            <a:r>
              <a:rPr lang="en-GB" i="1" dirty="0"/>
              <a:t>is treated </a:t>
            </a:r>
            <a:r>
              <a:rPr lang="en-GB" i="1"/>
              <a:t>as if </a:t>
            </a:r>
            <a:r>
              <a:rPr lang="en-GB" i="0"/>
              <a:t>it </a:t>
            </a:r>
            <a:r>
              <a:rPr lang="en-GB"/>
              <a:t>just is rationality”.</a:t>
            </a:r>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13</a:t>
            </a:fld>
            <a:endParaRPr lang="en-GB" noProof="0"/>
          </a:p>
        </p:txBody>
      </p:sp>
    </p:spTree>
    <p:extLst>
      <p:ext uri="{BB962C8B-B14F-4D97-AF65-F5344CB8AC3E}">
        <p14:creationId xmlns:p14="http://schemas.microsoft.com/office/powerpoint/2010/main" val="97527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14</a:t>
            </a:fld>
            <a:endParaRPr lang="en-GB" noProof="0"/>
          </a:p>
        </p:txBody>
      </p:sp>
    </p:spTree>
    <p:extLst>
      <p:ext uri="{BB962C8B-B14F-4D97-AF65-F5344CB8AC3E}">
        <p14:creationId xmlns:p14="http://schemas.microsoft.com/office/powerpoint/2010/main" val="68977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Economic Principles</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Economic Principles</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Economic Principles</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Placeholder 43" descr="A close-up of a flower&#10;&#10;Description generated with very high confidence">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573901" y="3829063"/>
            <a:ext cx="5282503" cy="936000"/>
          </a:xfrm>
        </p:spPr>
        <p:txBody>
          <a:bodyPr rtlCol="0"/>
          <a:lstStyle/>
          <a:p>
            <a:r>
              <a:rPr lang="en-GB" b="0" i="0" dirty="0">
                <a:solidFill>
                  <a:srgbClr val="FFFF00"/>
                </a:solidFill>
                <a:effectLst/>
                <a:latin typeface="Times New Roman" panose="02020603050405020304" pitchFamily="18" charset="0"/>
              </a:rPr>
              <a:t>5. Economic principles and their applicability to environmental questions </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573901" y="1848990"/>
            <a:ext cx="6167120" cy="1292662"/>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a:p>
            <a:endParaRPr lang="en-GB"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BCB3F-B752-4E4E-82B4-3EC8B7DB8ABB}"/>
              </a:ext>
            </a:extLst>
          </p:cNvPr>
          <p:cNvSpPr>
            <a:spLocks noGrp="1"/>
          </p:cNvSpPr>
          <p:nvPr>
            <p:ph idx="1"/>
          </p:nvPr>
        </p:nvSpPr>
        <p:spPr>
          <a:xfrm>
            <a:off x="431999" y="1261829"/>
            <a:ext cx="7124500" cy="4680000"/>
          </a:xfrm>
        </p:spPr>
        <p:txBody>
          <a:bodyPr/>
          <a:lstStyle/>
          <a:p>
            <a:pPr>
              <a:lnSpc>
                <a:spcPct val="100000"/>
              </a:lnSpc>
              <a:spcBef>
                <a:spcPts val="1300"/>
              </a:spcBef>
            </a:pPr>
            <a:r>
              <a:rPr lang="en-GB" sz="1700" b="1" dirty="0"/>
              <a:t>Environmental harm occurs when decision-makers are not accountable for their actions</a:t>
            </a:r>
          </a:p>
          <a:p>
            <a:pPr>
              <a:lnSpc>
                <a:spcPct val="100000"/>
              </a:lnSpc>
              <a:spcBef>
                <a:spcPts val="1300"/>
              </a:spcBef>
            </a:pPr>
            <a:r>
              <a:rPr lang="en-GB" sz="1700" b="1" dirty="0"/>
              <a:t>Policy decisions may be particularly dangerous because they assume what must continually be rediscovered</a:t>
            </a:r>
          </a:p>
          <a:p>
            <a:pPr lvl="1">
              <a:spcBef>
                <a:spcPts val="1300"/>
              </a:spcBef>
            </a:pPr>
            <a:r>
              <a:rPr lang="en-GB" sz="1650" dirty="0"/>
              <a:t>Neoclassical economics assumes that we know the value of the environment </a:t>
            </a:r>
            <a:r>
              <a:rPr lang="en-GB" sz="1650" i="1" dirty="0"/>
              <a:t>vis-à-vis </a:t>
            </a:r>
            <a:r>
              <a:rPr lang="en-GB" sz="1650" dirty="0"/>
              <a:t>human purposes</a:t>
            </a:r>
          </a:p>
          <a:p>
            <a:pPr lvl="1">
              <a:spcBef>
                <a:spcPts val="1300"/>
              </a:spcBef>
            </a:pPr>
            <a:r>
              <a:rPr lang="en-GB" sz="1650" dirty="0"/>
              <a:t>Environmental policy seeks to encourage (even coerce) people so that they realise the necessary trade-offs</a:t>
            </a:r>
          </a:p>
          <a:p>
            <a:pPr lvl="1">
              <a:spcBef>
                <a:spcPts val="1300"/>
              </a:spcBef>
            </a:pPr>
            <a:r>
              <a:rPr lang="en-GB" sz="1650" dirty="0"/>
              <a:t>Liberals assert that we </a:t>
            </a:r>
            <a:r>
              <a:rPr lang="en-GB" sz="1650" i="1" dirty="0"/>
              <a:t>don’t </a:t>
            </a:r>
            <a:r>
              <a:rPr lang="en-GB" sz="1650" dirty="0"/>
              <a:t>know the value of environmental goods, but must in fact </a:t>
            </a:r>
            <a:r>
              <a:rPr lang="en-GB" sz="1650" u="sng" dirty="0"/>
              <a:t>discover</a:t>
            </a:r>
            <a:r>
              <a:rPr lang="en-GB" sz="1650" dirty="0"/>
              <a:t> it</a:t>
            </a:r>
          </a:p>
          <a:p>
            <a:pPr>
              <a:lnSpc>
                <a:spcPct val="100000"/>
              </a:lnSpc>
              <a:spcBef>
                <a:spcPts val="1300"/>
              </a:spcBef>
            </a:pPr>
            <a:r>
              <a:rPr lang="en-GB" sz="1700" b="1" dirty="0"/>
              <a:t>The neoliberal “tool kit”:</a:t>
            </a:r>
          </a:p>
          <a:p>
            <a:pPr lvl="1">
              <a:spcBef>
                <a:spcPts val="1300"/>
              </a:spcBef>
            </a:pPr>
            <a:r>
              <a:rPr lang="en-GB" sz="1650" dirty="0"/>
              <a:t>Environmental policy should prioritise institutional experimentation, competition, and the evolution of organisational forms that match the scale of our environmental problems</a:t>
            </a:r>
          </a:p>
        </p:txBody>
      </p:sp>
      <p:sp>
        <p:nvSpPr>
          <p:cNvPr id="3" name="Title 2">
            <a:extLst>
              <a:ext uri="{FF2B5EF4-FFF2-40B4-BE49-F238E27FC236}">
                <a16:creationId xmlns:a16="http://schemas.microsoft.com/office/drawing/2014/main" id="{4AE023A3-48FC-4D4F-866A-EE9FC6FA1286}"/>
              </a:ext>
            </a:extLst>
          </p:cNvPr>
          <p:cNvSpPr>
            <a:spLocks noGrp="1"/>
          </p:cNvSpPr>
          <p:nvPr>
            <p:ph type="title"/>
          </p:nvPr>
        </p:nvSpPr>
        <p:spPr/>
        <p:txBody>
          <a:bodyPr/>
          <a:lstStyle/>
          <a:p>
            <a:r>
              <a:rPr lang="en-GB" dirty="0"/>
              <a:t>B) Externalities and </a:t>
            </a:r>
            <a:r>
              <a:rPr lang="en-GB" dirty="0">
                <a:solidFill>
                  <a:srgbClr val="002060"/>
                </a:solidFill>
              </a:rPr>
              <a:t>government</a:t>
            </a:r>
            <a:r>
              <a:rPr lang="en-GB" dirty="0"/>
              <a:t> failure</a:t>
            </a:r>
          </a:p>
        </p:txBody>
      </p:sp>
      <p:sp>
        <p:nvSpPr>
          <p:cNvPr id="4" name="Footer Placeholder 3">
            <a:extLst>
              <a:ext uri="{FF2B5EF4-FFF2-40B4-BE49-F238E27FC236}">
                <a16:creationId xmlns:a16="http://schemas.microsoft.com/office/drawing/2014/main" id="{7EC0DDD0-FADF-4A07-BD0F-D17E8261F3D3}"/>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3F8E5340-5FBE-4FFF-BA2C-07C05CE5895B}"/>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pic>
        <p:nvPicPr>
          <p:cNvPr id="6" name="Picture 5">
            <a:extLst>
              <a:ext uri="{FF2B5EF4-FFF2-40B4-BE49-F238E27FC236}">
                <a16:creationId xmlns:a16="http://schemas.microsoft.com/office/drawing/2014/main" id="{6C51EFB5-6E0D-4C9D-8E57-52EE3E80D370}"/>
              </a:ext>
            </a:extLst>
          </p:cNvPr>
          <p:cNvPicPr>
            <a:picLocks noChangeAspect="1"/>
          </p:cNvPicPr>
          <p:nvPr/>
        </p:nvPicPr>
        <p:blipFill>
          <a:blip r:embed="rId2"/>
          <a:stretch>
            <a:fillRect/>
          </a:stretch>
        </p:blipFill>
        <p:spPr>
          <a:xfrm>
            <a:off x="8150662" y="864000"/>
            <a:ext cx="3621338" cy="5066215"/>
          </a:xfrm>
          <a:prstGeom prst="rect">
            <a:avLst/>
          </a:prstGeom>
        </p:spPr>
      </p:pic>
    </p:spTree>
    <p:extLst>
      <p:ext uri="{BB962C8B-B14F-4D97-AF65-F5344CB8AC3E}">
        <p14:creationId xmlns:p14="http://schemas.microsoft.com/office/powerpoint/2010/main" val="303252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569E-3A88-4BFD-A7BD-B6897E39D1B6}"/>
              </a:ext>
            </a:extLst>
          </p:cNvPr>
          <p:cNvSpPr>
            <a:spLocks noGrp="1"/>
          </p:cNvSpPr>
          <p:nvPr>
            <p:ph type="title"/>
          </p:nvPr>
        </p:nvSpPr>
        <p:spPr>
          <a:xfrm>
            <a:off x="595745" y="592086"/>
            <a:ext cx="4438548" cy="1262114"/>
          </a:xfrm>
        </p:spPr>
        <p:txBody>
          <a:bodyPr>
            <a:normAutofit/>
          </a:bodyPr>
          <a:lstStyle/>
          <a:p>
            <a:pPr algn="ctr">
              <a:lnSpc>
                <a:spcPct val="100000"/>
              </a:lnSpc>
            </a:pPr>
            <a:r>
              <a:rPr lang="en-GB" sz="3300" dirty="0"/>
              <a:t>Should we fear government failure?</a:t>
            </a:r>
          </a:p>
        </p:txBody>
      </p:sp>
      <p:sp>
        <p:nvSpPr>
          <p:cNvPr id="3" name="Content Placeholder 2">
            <a:extLst>
              <a:ext uri="{FF2B5EF4-FFF2-40B4-BE49-F238E27FC236}">
                <a16:creationId xmlns:a16="http://schemas.microsoft.com/office/drawing/2014/main" id="{5F30B0FE-982E-4BB1-940A-325414DF2AFA}"/>
              </a:ext>
            </a:extLst>
          </p:cNvPr>
          <p:cNvSpPr>
            <a:spLocks noGrp="1"/>
          </p:cNvSpPr>
          <p:nvPr>
            <p:ph idx="1"/>
          </p:nvPr>
        </p:nvSpPr>
        <p:spPr>
          <a:xfrm>
            <a:off x="5382491" y="592086"/>
            <a:ext cx="6213764" cy="5735977"/>
          </a:xfrm>
        </p:spPr>
        <p:txBody>
          <a:bodyPr/>
          <a:lstStyle/>
          <a:p>
            <a:pPr>
              <a:lnSpc>
                <a:spcPct val="100000"/>
              </a:lnSpc>
            </a:pPr>
            <a:r>
              <a:rPr lang="en-GB" sz="1800" b="1" dirty="0"/>
              <a:t>Government agents have access to less information, and face bigger collective action problems, than market actors</a:t>
            </a:r>
          </a:p>
          <a:p>
            <a:pPr lvl="1"/>
            <a:r>
              <a:rPr lang="en-GB" sz="1650" dirty="0"/>
              <a:t>Informationally, policymakers cannot know what the “optimal” price for any good is, or how it should be trade off against other goods</a:t>
            </a:r>
          </a:p>
          <a:p>
            <a:pPr lvl="1"/>
            <a:r>
              <a:rPr lang="en-GB" sz="1650" dirty="0"/>
              <a:t>Policymakers also present a large target for “rent-seeking” special interests</a:t>
            </a:r>
          </a:p>
          <a:p>
            <a:pPr>
              <a:lnSpc>
                <a:spcPct val="100000"/>
              </a:lnSpc>
            </a:pPr>
            <a:r>
              <a:rPr lang="en-GB" sz="1800" b="1" dirty="0"/>
              <a:t>Market decentralisation is necessary to create opportunities for organisational innovation</a:t>
            </a:r>
          </a:p>
          <a:p>
            <a:pPr lvl="1"/>
            <a:r>
              <a:rPr lang="en-GB" sz="1650" dirty="0"/>
              <a:t>Auctions of property rights would allow entrepreneurs to test new ways of “privatising” apparently “public” goods</a:t>
            </a:r>
          </a:p>
          <a:p>
            <a:pPr lvl="1"/>
            <a:r>
              <a:rPr lang="en-GB" sz="1650" dirty="0"/>
              <a:t>“Free market environmentalism” entails competition between different institutional forms which present different ways of assigning responsibility (internalising externalities)</a:t>
            </a:r>
          </a:p>
          <a:p>
            <a:pPr lvl="1"/>
            <a:r>
              <a:rPr lang="en-GB" sz="1650" dirty="0"/>
              <a:t>Liberalism seeks to provide minorities the opportunity to cooperate to secure their own collective goods </a:t>
            </a:r>
            <a:r>
              <a:rPr lang="en-GB" sz="1650" u="sng" dirty="0"/>
              <a:t>without having to win elections</a:t>
            </a:r>
          </a:p>
        </p:txBody>
      </p:sp>
      <p:pic>
        <p:nvPicPr>
          <p:cNvPr id="7" name="Picture 6" descr="A person sitting on a table&#10;&#10;Description automatically generated">
            <a:extLst>
              <a:ext uri="{FF2B5EF4-FFF2-40B4-BE49-F238E27FC236}">
                <a16:creationId xmlns:a16="http://schemas.microsoft.com/office/drawing/2014/main" id="{FD77DE32-CFA6-4815-8A4E-9A44EC4E7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5" y="2364543"/>
            <a:ext cx="4438548" cy="3313741"/>
          </a:xfrm>
          <a:prstGeom prst="rect">
            <a:avLst/>
          </a:prstGeom>
          <a:ln>
            <a:solidFill>
              <a:schemeClr val="accent2"/>
            </a:solidFill>
          </a:ln>
        </p:spPr>
      </p:pic>
      <p:sp>
        <p:nvSpPr>
          <p:cNvPr id="9" name="Slide Number Placeholder 8">
            <a:extLst>
              <a:ext uri="{FF2B5EF4-FFF2-40B4-BE49-F238E27FC236}">
                <a16:creationId xmlns:a16="http://schemas.microsoft.com/office/drawing/2014/main" id="{33C8E02E-662A-421F-A1B8-17CD1B217A87}"/>
              </a:ext>
            </a:extLst>
          </p:cNvPr>
          <p:cNvSpPr>
            <a:spLocks noGrp="1"/>
          </p:cNvSpPr>
          <p:nvPr>
            <p:ph type="sldNum" sz="quarter" idx="12"/>
          </p:nvPr>
        </p:nvSpPr>
        <p:spPr>
          <a:xfrm>
            <a:off x="10287000" y="6035040"/>
            <a:ext cx="838200" cy="365760"/>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B7E4EF-A1BD-40F4-AB7B-04F084DD991D}" type="slidenum">
              <a:rPr lang="en-US" smtClean="0"/>
              <a:pPr/>
              <a:t>11</a:t>
            </a:fld>
            <a:endParaRPr lang="en-US"/>
          </a:p>
        </p:txBody>
      </p:sp>
      <p:sp>
        <p:nvSpPr>
          <p:cNvPr id="4" name="Footer Placeholder 3">
            <a:extLst>
              <a:ext uri="{FF2B5EF4-FFF2-40B4-BE49-F238E27FC236}">
                <a16:creationId xmlns:a16="http://schemas.microsoft.com/office/drawing/2014/main" id="{9EAF65FC-BEFC-4637-84D6-DAB728C43071}"/>
              </a:ext>
            </a:extLst>
          </p:cNvPr>
          <p:cNvSpPr>
            <a:spLocks noGrp="1"/>
          </p:cNvSpPr>
          <p:nvPr>
            <p:ph type="ftr" sz="quarter" idx="10"/>
          </p:nvPr>
        </p:nvSpPr>
        <p:spPr/>
        <p:txBody>
          <a:bodyPr/>
          <a:lstStyle/>
          <a:p>
            <a:r>
              <a:rPr lang="en-GB"/>
              <a:t>Economic Principles</a:t>
            </a:r>
            <a:endParaRPr lang="en-GB" dirty="0"/>
          </a:p>
        </p:txBody>
      </p:sp>
    </p:spTree>
    <p:extLst>
      <p:ext uri="{BB962C8B-B14F-4D97-AF65-F5344CB8AC3E}">
        <p14:creationId xmlns:p14="http://schemas.microsoft.com/office/powerpoint/2010/main" val="189973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CF41-74F9-4AA4-8D4B-7598381AF9EC}"/>
              </a:ext>
            </a:extLst>
          </p:cNvPr>
          <p:cNvSpPr>
            <a:spLocks noGrp="1"/>
          </p:cNvSpPr>
          <p:nvPr>
            <p:ph type="title"/>
          </p:nvPr>
        </p:nvSpPr>
        <p:spPr/>
        <p:txBody>
          <a:bodyPr/>
          <a:lstStyle/>
          <a:p>
            <a:r>
              <a:rPr lang="en-GB" dirty="0"/>
              <a:t>3. End-stuff: I. A comparison of critiques</a:t>
            </a:r>
          </a:p>
        </p:txBody>
      </p:sp>
      <p:graphicFrame>
        <p:nvGraphicFramePr>
          <p:cNvPr id="4" name="Table 4">
            <a:extLst>
              <a:ext uri="{FF2B5EF4-FFF2-40B4-BE49-F238E27FC236}">
                <a16:creationId xmlns:a16="http://schemas.microsoft.com/office/drawing/2014/main" id="{0C54D98A-9D02-414A-B370-D39D89C71A0D}"/>
              </a:ext>
            </a:extLst>
          </p:cNvPr>
          <p:cNvGraphicFramePr>
            <a:graphicFrameLocks noGrp="1"/>
          </p:cNvGraphicFramePr>
          <p:nvPr>
            <p:ph idx="1"/>
            <p:extLst>
              <p:ext uri="{D42A27DB-BD31-4B8C-83A1-F6EECF244321}">
                <p14:modId xmlns:p14="http://schemas.microsoft.com/office/powerpoint/2010/main" val="3406293990"/>
              </p:ext>
            </p:extLst>
          </p:nvPr>
        </p:nvGraphicFramePr>
        <p:xfrm>
          <a:off x="546199" y="1371110"/>
          <a:ext cx="11099601" cy="4310408"/>
        </p:xfrm>
        <a:graphic>
          <a:graphicData uri="http://schemas.openxmlformats.org/drawingml/2006/table">
            <a:tbl>
              <a:tblPr firstRow="1" bandRow="1">
                <a:tableStyleId>{5C22544A-7EE6-4342-B048-85BDC9FD1C3A}</a:tableStyleId>
              </a:tblPr>
              <a:tblGrid>
                <a:gridCol w="2469128">
                  <a:extLst>
                    <a:ext uri="{9D8B030D-6E8A-4147-A177-3AD203B41FA5}">
                      <a16:colId xmlns:a16="http://schemas.microsoft.com/office/drawing/2014/main" val="326900919"/>
                    </a:ext>
                  </a:extLst>
                </a:gridCol>
                <a:gridCol w="4024753">
                  <a:extLst>
                    <a:ext uri="{9D8B030D-6E8A-4147-A177-3AD203B41FA5}">
                      <a16:colId xmlns:a16="http://schemas.microsoft.com/office/drawing/2014/main" val="3551549707"/>
                    </a:ext>
                  </a:extLst>
                </a:gridCol>
                <a:gridCol w="4605720">
                  <a:extLst>
                    <a:ext uri="{9D8B030D-6E8A-4147-A177-3AD203B41FA5}">
                      <a16:colId xmlns:a16="http://schemas.microsoft.com/office/drawing/2014/main" val="2532499959"/>
                    </a:ext>
                  </a:extLst>
                </a:gridCol>
              </a:tblGrid>
              <a:tr h="1077602">
                <a:tc>
                  <a:txBody>
                    <a:bodyPr/>
                    <a:lstStyle/>
                    <a:p>
                      <a:endParaRPr lang="en-GB" sz="2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Privatise everything</a:t>
                      </a:r>
                    </a:p>
                  </a:txBody>
                  <a:tcPr anchor="ctr">
                    <a:lnT w="12700" cap="flat" cmpd="sng" algn="ctr">
                      <a:solidFill>
                        <a:schemeClr val="tx1"/>
                      </a:solidFill>
                      <a:prstDash val="solid"/>
                      <a:round/>
                      <a:headEnd type="none" w="med" len="med"/>
                      <a:tailEnd type="none" w="med" len="med"/>
                    </a:lnT>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The man in Whitehall knows best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extLst>
                  <a:ext uri="{0D108BD9-81ED-4DB2-BD59-A6C34878D82A}">
                    <a16:rowId xmlns:a16="http://schemas.microsoft.com/office/drawing/2014/main" val="4048257860"/>
                  </a:ext>
                </a:extLst>
              </a:tr>
              <a:tr h="1077602">
                <a:tc>
                  <a:txBody>
                    <a:bodyPr/>
                    <a:lstStyle/>
                    <a:p>
                      <a:r>
                        <a:rPr lang="en-GB" sz="2000" b="1" dirty="0"/>
                        <a:t>Humans are stupid</a:t>
                      </a:r>
                    </a:p>
                  </a:txBody>
                  <a:tcPr anchor="ctr">
                    <a:lnL w="12700" cap="flat" cmpd="sng" algn="ctr">
                      <a:solidFill>
                        <a:schemeClr val="tx1"/>
                      </a:solidFill>
                      <a:prstDash val="solid"/>
                      <a:round/>
                      <a:headEnd type="none" w="med" len="med"/>
                      <a:tailEnd type="none" w="med" len="med"/>
                    </a:lnL>
                  </a:tcPr>
                </a:tc>
                <a:tc>
                  <a:txBody>
                    <a:bodyPr/>
                    <a:lstStyle/>
                    <a:p>
                      <a:r>
                        <a:rPr lang="en-GB" sz="1500" i="0" dirty="0"/>
                        <a:t>Consumers don’t know enough about the environment—can they spot success if it crops up?</a:t>
                      </a:r>
                      <a:endParaRPr lang="en-GB" sz="1500" dirty="0"/>
                    </a:p>
                  </a:txBody>
                  <a:tcPr anchor="ctr"/>
                </a:tc>
                <a:tc>
                  <a:txBody>
                    <a:bodyPr/>
                    <a:lstStyle/>
                    <a:p>
                      <a:r>
                        <a:rPr lang="en-GB" sz="1500" dirty="0"/>
                        <a:t>Why should policymakers know any more than consumers? How do </a:t>
                      </a:r>
                      <a:r>
                        <a:rPr lang="en-GB" sz="1500" i="1" dirty="0"/>
                        <a:t>they </a:t>
                      </a:r>
                      <a:r>
                        <a:rPr lang="en-GB" sz="1500" i="0" dirty="0"/>
                        <a:t>know what institutional forms work across such diverse populations?</a:t>
                      </a:r>
                      <a:endParaRPr lang="en-GB" sz="15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8216253"/>
                  </a:ext>
                </a:extLst>
              </a:tr>
              <a:tr h="1077602">
                <a:tc>
                  <a:txBody>
                    <a:bodyPr/>
                    <a:lstStyle/>
                    <a:p>
                      <a:r>
                        <a:rPr lang="en-GB" sz="2000" b="1" dirty="0"/>
                        <a:t>Humans are evil</a:t>
                      </a:r>
                    </a:p>
                  </a:txBody>
                  <a:tcPr anchor="ctr">
                    <a:lnL w="12700" cap="flat" cmpd="sng" algn="ctr">
                      <a:solidFill>
                        <a:schemeClr val="tx1"/>
                      </a:solidFill>
                      <a:prstDash val="solid"/>
                      <a:round/>
                      <a:headEnd type="none" w="med" len="med"/>
                      <a:tailEnd type="none" w="med" len="med"/>
                    </a:lnL>
                  </a:tcPr>
                </a:tc>
                <a:tc>
                  <a:txBody>
                    <a:bodyPr/>
                    <a:lstStyle/>
                    <a:p>
                      <a:r>
                        <a:rPr lang="en-GB" sz="1500" dirty="0"/>
                        <a:t>Too many people don’t care about the environment—should they be allowed to discover their own values? </a:t>
                      </a:r>
                    </a:p>
                  </a:txBody>
                  <a:tcPr anchor="ctr"/>
                </a:tc>
                <a:tc>
                  <a:txBody>
                    <a:bodyPr/>
                    <a:lstStyle/>
                    <a:p>
                      <a:r>
                        <a:rPr lang="en-GB" sz="1500" dirty="0"/>
                        <a:t>Why assume that people in politics are immune to the motivational problems of wider society? If policymakers </a:t>
                      </a:r>
                      <a:r>
                        <a:rPr lang="en-GB" sz="1500" i="0" dirty="0"/>
                        <a:t>are trustworthy, why aren’t buyers and sellers (and vice versa)?</a:t>
                      </a:r>
                      <a:endParaRPr lang="en-GB" sz="15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6964154"/>
                  </a:ext>
                </a:extLst>
              </a:tr>
              <a:tr h="1077602">
                <a:tc>
                  <a:txBody>
                    <a:bodyPr/>
                    <a:lstStyle/>
                    <a:p>
                      <a:r>
                        <a:rPr lang="en-GB" sz="2000" b="1" dirty="0"/>
                        <a:t>Climate change changes everything</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GB" sz="1500" dirty="0"/>
                        <a:t>The climate challenge is simply too big to allow for market-based solutions</a:t>
                      </a:r>
                    </a:p>
                  </a:txBody>
                  <a:tcPr anchor="ctr">
                    <a:lnB w="12700" cap="flat" cmpd="sng" algn="ctr">
                      <a:solidFill>
                        <a:schemeClr val="tx1"/>
                      </a:solidFill>
                      <a:prstDash val="solid"/>
                      <a:round/>
                      <a:headEnd type="none" w="med" len="med"/>
                      <a:tailEnd type="none" w="med" len="med"/>
                    </a:lnB>
                  </a:tcPr>
                </a:tc>
                <a:tc>
                  <a:txBody>
                    <a:bodyPr/>
                    <a:lstStyle/>
                    <a:p>
                      <a:r>
                        <a:rPr lang="en-GB" sz="1500" dirty="0"/>
                        <a:t>Could international regulators deal with the massive collective action and coordination problems that would attend a global policy regime? Who would hold them to account?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804551"/>
                  </a:ext>
                </a:extLst>
              </a:tr>
            </a:tbl>
          </a:graphicData>
        </a:graphic>
      </p:graphicFrame>
      <p:sp>
        <p:nvSpPr>
          <p:cNvPr id="6" name="Slide Number Placeholder 5">
            <a:extLst>
              <a:ext uri="{FF2B5EF4-FFF2-40B4-BE49-F238E27FC236}">
                <a16:creationId xmlns:a16="http://schemas.microsoft.com/office/drawing/2014/main" id="{E0E4FB30-82DA-4FA7-9FAC-6893B3184281}"/>
              </a:ext>
            </a:extLst>
          </p:cNvPr>
          <p:cNvSpPr>
            <a:spLocks noGrp="1"/>
          </p:cNvSpPr>
          <p:nvPr>
            <p:ph type="sldNum" sz="quarter" idx="12"/>
          </p:nvPr>
        </p:nvSpPr>
        <p:spPr>
          <a:xfrm>
            <a:off x="10287000" y="6035040"/>
            <a:ext cx="838200" cy="365760"/>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B7E4EF-A1BD-40F4-AB7B-04F084DD991D}" type="slidenum">
              <a:rPr lang="en-US" smtClean="0"/>
              <a:pPr/>
              <a:t>12</a:t>
            </a:fld>
            <a:endParaRPr lang="en-US"/>
          </a:p>
        </p:txBody>
      </p:sp>
      <p:sp>
        <p:nvSpPr>
          <p:cNvPr id="3" name="Footer Placeholder 2">
            <a:extLst>
              <a:ext uri="{FF2B5EF4-FFF2-40B4-BE49-F238E27FC236}">
                <a16:creationId xmlns:a16="http://schemas.microsoft.com/office/drawing/2014/main" id="{DAB64E02-4DDA-40A6-BC77-D973038E57EF}"/>
              </a:ext>
            </a:extLst>
          </p:cNvPr>
          <p:cNvSpPr>
            <a:spLocks noGrp="1"/>
          </p:cNvSpPr>
          <p:nvPr>
            <p:ph type="ftr" sz="quarter" idx="10"/>
          </p:nvPr>
        </p:nvSpPr>
        <p:spPr/>
        <p:txBody>
          <a:bodyPr/>
          <a:lstStyle/>
          <a:p>
            <a:r>
              <a:rPr lang="en-GB"/>
              <a:t>Economic Principles</a:t>
            </a:r>
            <a:endParaRPr lang="en-GB" dirty="0"/>
          </a:p>
        </p:txBody>
      </p:sp>
    </p:spTree>
    <p:extLst>
      <p:ext uri="{BB962C8B-B14F-4D97-AF65-F5344CB8AC3E}">
        <p14:creationId xmlns:p14="http://schemas.microsoft.com/office/powerpoint/2010/main" val="420960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FEB3A-5F79-4E92-BAAE-30165490BD27}"/>
              </a:ext>
            </a:extLst>
          </p:cNvPr>
          <p:cNvSpPr>
            <a:spLocks noGrp="1"/>
          </p:cNvSpPr>
          <p:nvPr>
            <p:ph idx="1"/>
          </p:nvPr>
        </p:nvSpPr>
        <p:spPr>
          <a:xfrm>
            <a:off x="317700" y="1238127"/>
            <a:ext cx="7962700" cy="4803500"/>
          </a:xfrm>
        </p:spPr>
        <p:txBody>
          <a:bodyPr anchor="ctr"/>
          <a:lstStyle/>
          <a:p>
            <a:pPr>
              <a:lnSpc>
                <a:spcPct val="100000"/>
              </a:lnSpc>
              <a:spcBef>
                <a:spcPts val="1500"/>
              </a:spcBef>
            </a:pPr>
            <a:r>
              <a:rPr lang="en-GB" sz="1700" b="1" dirty="0"/>
              <a:t>Is the problem that people are neither evil nor stupid, but simply weak-willed? (The Greeks called this “akrasia”)</a:t>
            </a:r>
          </a:p>
          <a:p>
            <a:pPr lvl="1">
              <a:spcBef>
                <a:spcPts val="1500"/>
              </a:spcBef>
            </a:pPr>
            <a:r>
              <a:rPr lang="en-GB" sz="1550" dirty="0"/>
              <a:t>Preferences are context-dependent (bounded rationality)</a:t>
            </a:r>
          </a:p>
          <a:p>
            <a:pPr lvl="1">
              <a:spcBef>
                <a:spcPts val="1000"/>
              </a:spcBef>
            </a:pPr>
            <a:r>
              <a:rPr lang="en-GB" sz="1550" dirty="0"/>
              <a:t>People cannot value or estimate risk (bounded willpower)</a:t>
            </a:r>
          </a:p>
          <a:p>
            <a:pPr lvl="1">
              <a:spcBef>
                <a:spcPts val="1000"/>
              </a:spcBef>
            </a:pPr>
            <a:r>
              <a:rPr lang="en-GB" sz="1550" dirty="0"/>
              <a:t>Individuals care about “fairness” as well as/often instead of efficiency (bounded preferences)</a:t>
            </a:r>
          </a:p>
          <a:p>
            <a:pPr>
              <a:lnSpc>
                <a:spcPct val="100000"/>
              </a:lnSpc>
              <a:spcBef>
                <a:spcPts val="1500"/>
              </a:spcBef>
            </a:pPr>
            <a:r>
              <a:rPr lang="en-GB" sz="1700" b="1" dirty="0"/>
              <a:t>When designing environmental interventions, behavioural economics thus suggests the possible need for a new conception of the environmental welfare optimum. …or does it?</a:t>
            </a:r>
          </a:p>
          <a:p>
            <a:pPr>
              <a:lnSpc>
                <a:spcPct val="100000"/>
              </a:lnSpc>
              <a:spcBef>
                <a:spcPts val="1500"/>
              </a:spcBef>
            </a:pPr>
            <a:r>
              <a:rPr lang="en-GB" sz="1700" b="1" dirty="0"/>
              <a:t>This question returns us to the fundamental </a:t>
            </a:r>
            <a:r>
              <a:rPr lang="en-GB" sz="1700" b="1" i="1" dirty="0"/>
              <a:t>principled </a:t>
            </a:r>
            <a:r>
              <a:rPr lang="en-GB" sz="1700" b="1" dirty="0"/>
              <a:t>issue raised above: who has more knowledge? Are people sheep or wolves?</a:t>
            </a:r>
          </a:p>
          <a:p>
            <a:pPr lvl="1">
              <a:spcBef>
                <a:spcPts val="1500"/>
              </a:spcBef>
            </a:pPr>
            <a:r>
              <a:rPr lang="en-GB" sz="1550" dirty="0"/>
              <a:t>The sheep view: economists can tell that a behaviour is biased (</a:t>
            </a:r>
            <a:r>
              <a:rPr lang="en-GB" sz="1550" dirty="0" err="1"/>
              <a:t>akrasiatic</a:t>
            </a:r>
            <a:r>
              <a:rPr lang="en-GB" sz="1550" dirty="0"/>
              <a:t>) because </a:t>
            </a:r>
            <a:r>
              <a:rPr lang="en-GB" sz="1550" u="sng" dirty="0"/>
              <a:t>they know</a:t>
            </a:r>
            <a:r>
              <a:rPr lang="en-GB" sz="1550" dirty="0"/>
              <a:t> what the rational answer is</a:t>
            </a:r>
          </a:p>
          <a:p>
            <a:pPr lvl="1">
              <a:spcBef>
                <a:spcPts val="1000"/>
              </a:spcBef>
            </a:pPr>
            <a:r>
              <a:rPr lang="en-GB" sz="1550" dirty="0"/>
              <a:t>The wolves view: the economist’s claim from bias is just that—a claim about economics; what people actually think and want, and how “rational” they are, depends on the meanings and information available to them</a:t>
            </a:r>
          </a:p>
        </p:txBody>
      </p:sp>
      <p:sp>
        <p:nvSpPr>
          <p:cNvPr id="3" name="Title 2">
            <a:extLst>
              <a:ext uri="{FF2B5EF4-FFF2-40B4-BE49-F238E27FC236}">
                <a16:creationId xmlns:a16="http://schemas.microsoft.com/office/drawing/2014/main" id="{01AE4326-EDFE-4F93-9D1B-6D7184DC301B}"/>
              </a:ext>
            </a:extLst>
          </p:cNvPr>
          <p:cNvSpPr>
            <a:spLocks noGrp="1"/>
          </p:cNvSpPr>
          <p:nvPr>
            <p:ph type="title"/>
          </p:nvPr>
        </p:nvSpPr>
        <p:spPr/>
        <p:txBody>
          <a:bodyPr/>
          <a:lstStyle/>
          <a:p>
            <a:r>
              <a:rPr lang="en-GB" dirty="0"/>
              <a:t>II. A note on behavioural economics</a:t>
            </a:r>
          </a:p>
        </p:txBody>
      </p:sp>
      <p:sp>
        <p:nvSpPr>
          <p:cNvPr id="4" name="Footer Placeholder 3">
            <a:extLst>
              <a:ext uri="{FF2B5EF4-FFF2-40B4-BE49-F238E27FC236}">
                <a16:creationId xmlns:a16="http://schemas.microsoft.com/office/drawing/2014/main" id="{17F54BEC-7642-4AA1-AA41-3EF0A2C3AE4C}"/>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11AAA8AC-EDD1-4BBA-902C-61F6BF361E2A}"/>
              </a:ext>
            </a:extLst>
          </p:cNvPr>
          <p:cNvSpPr>
            <a:spLocks noGrp="1"/>
          </p:cNvSpPr>
          <p:nvPr>
            <p:ph type="sldNum" sz="quarter" idx="11"/>
          </p:nvPr>
        </p:nvSpPr>
        <p:spPr/>
        <p:txBody>
          <a:bodyPr/>
          <a:lstStyle/>
          <a:p>
            <a:pPr rtl="0"/>
            <a:fld id="{19B51A1E-902D-48AF-9020-955120F399B6}" type="slidenum">
              <a:rPr lang="en-GB" noProof="0" smtClean="0"/>
              <a:pPr rtl="0"/>
              <a:t>13</a:t>
            </a:fld>
            <a:endParaRPr lang="en-GB" noProof="0"/>
          </a:p>
        </p:txBody>
      </p:sp>
      <p:pic>
        <p:nvPicPr>
          <p:cNvPr id="8" name="Picture 7" descr="A close up of a sign&#10;&#10;Description automatically generated">
            <a:extLst>
              <a:ext uri="{FF2B5EF4-FFF2-40B4-BE49-F238E27FC236}">
                <a16:creationId xmlns:a16="http://schemas.microsoft.com/office/drawing/2014/main" id="{BCEEF10A-B97E-46B9-ADC9-5BE0D9D26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789" y="1238127"/>
            <a:ext cx="3203511" cy="4803500"/>
          </a:xfrm>
          <a:prstGeom prst="rect">
            <a:avLst/>
          </a:prstGeom>
          <a:ln>
            <a:solidFill>
              <a:schemeClr val="accent2"/>
            </a:solidFill>
          </a:ln>
        </p:spPr>
      </p:pic>
    </p:spTree>
    <p:extLst>
      <p:ext uri="{BB962C8B-B14F-4D97-AF65-F5344CB8AC3E}">
        <p14:creationId xmlns:p14="http://schemas.microsoft.com/office/powerpoint/2010/main" val="267498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725105" y="801511"/>
            <a:ext cx="8870623" cy="5307636"/>
          </a:xfrm>
          <a:prstGeom prst="rect">
            <a:avLst/>
          </a:prstGeom>
          <a:solidFill>
            <a:schemeClr val="bg2">
              <a:lumMod val="25000"/>
              <a:alpha val="90000"/>
            </a:schemeClr>
          </a:solidFill>
        </p:spPr>
        <p:txBody>
          <a:bodyPr wrap="square" lIns="0" tIns="0" rIns="0" bIns="0" rtlCol="0" anchor="ctr">
            <a:noAutofit/>
          </a:bodyPr>
          <a:lstStyle/>
          <a:p>
            <a:pPr marL="180975" algn="ctr">
              <a:spcBef>
                <a:spcPts val="1400"/>
              </a:spcBef>
              <a:tabLst>
                <a:tab pos="180975" algn="l"/>
              </a:tabLst>
            </a:pPr>
            <a:r>
              <a:rPr lang="en-GB" sz="1500" b="1" dirty="0">
                <a:solidFill>
                  <a:schemeClr val="bg1"/>
                </a:solidFill>
                <a:latin typeface="+mn-lt"/>
              </a:rPr>
              <a:t>III. Summary</a:t>
            </a:r>
          </a:p>
          <a:p>
            <a:pPr marL="180975">
              <a:spcBef>
                <a:spcPts val="1400"/>
              </a:spcBef>
              <a:tabLst>
                <a:tab pos="180975" algn="l"/>
              </a:tabLst>
            </a:pPr>
            <a:r>
              <a:rPr lang="en-GB" sz="1500" b="1" dirty="0">
                <a:solidFill>
                  <a:schemeClr val="bg1"/>
                </a:solidFill>
                <a:latin typeface="+mn-lt"/>
              </a:rPr>
              <a:t>Utilitarianism is controversial—remember, non-economist scholars tend not to like it very much (as demonstrated by their resistance to cost-benefit analysis).</a:t>
            </a:r>
          </a:p>
          <a:p>
            <a:pPr marL="466725" indent="-285750">
              <a:spcBef>
                <a:spcPts val="1400"/>
              </a:spcBef>
              <a:buFont typeface="Arial" panose="020B0604020202020204" pitchFamily="34" charset="0"/>
              <a:buChar char="•"/>
              <a:tabLst>
                <a:tab pos="180975" algn="l"/>
              </a:tabLst>
            </a:pPr>
            <a:r>
              <a:rPr lang="en-GB" sz="1500" dirty="0">
                <a:solidFill>
                  <a:schemeClr val="bg1"/>
                </a:solidFill>
              </a:rPr>
              <a:t>But voters, their governments, and their economics advisors and policymakers, are all thoroughgoing (rule) utilitarians</a:t>
            </a:r>
          </a:p>
          <a:p>
            <a:pPr marL="466725" indent="-285750">
              <a:spcBef>
                <a:spcPts val="1400"/>
              </a:spcBef>
              <a:buFont typeface="Arial" panose="020B0604020202020204" pitchFamily="34" charset="0"/>
              <a:buChar char="•"/>
              <a:tabLst>
                <a:tab pos="180975" algn="l"/>
              </a:tabLst>
            </a:pPr>
            <a:r>
              <a:rPr lang="en-GB" sz="1500" dirty="0">
                <a:solidFill>
                  <a:schemeClr val="bg1"/>
                </a:solidFill>
                <a:latin typeface="+mn-lt"/>
              </a:rPr>
              <a:t>The benefit of this approach is that it judges utilitarianism by its own (utilitarian) standards: how do we make sure people don’t make stupid hedonistic decisions?</a:t>
            </a:r>
          </a:p>
          <a:p>
            <a:pPr marL="180975">
              <a:spcBef>
                <a:spcPts val="1400"/>
              </a:spcBef>
              <a:tabLst>
                <a:tab pos="180975" algn="l"/>
              </a:tabLst>
            </a:pPr>
            <a:r>
              <a:rPr lang="en-GB" sz="1500" b="1" dirty="0">
                <a:solidFill>
                  <a:schemeClr val="bg1"/>
                </a:solidFill>
              </a:rPr>
              <a:t>Economists ostensibly present a well of valuable knowledge here, because both the object of their analysis (rational utility maximisation) and their analytical tools (comparative institutional analyses) are perfectly suited for policymaking</a:t>
            </a:r>
          </a:p>
          <a:p>
            <a:pPr marL="466725" indent="-285750">
              <a:spcBef>
                <a:spcPts val="1400"/>
              </a:spcBef>
              <a:buFont typeface="Arial" panose="020B0604020202020204" pitchFamily="34" charset="0"/>
              <a:buChar char="•"/>
              <a:tabLst>
                <a:tab pos="180975" algn="l"/>
              </a:tabLst>
            </a:pPr>
            <a:r>
              <a:rPr lang="en-GB" sz="1500" dirty="0">
                <a:solidFill>
                  <a:schemeClr val="bg1"/>
                </a:solidFill>
              </a:rPr>
              <a:t>Perfect market exchange is the utilitarian ideal, as we saw last week</a:t>
            </a:r>
          </a:p>
          <a:p>
            <a:pPr marL="466725" indent="-285750">
              <a:spcBef>
                <a:spcPts val="1400"/>
              </a:spcBef>
              <a:buFont typeface="Arial" panose="020B0604020202020204" pitchFamily="34" charset="0"/>
              <a:buChar char="•"/>
              <a:tabLst>
                <a:tab pos="180975" algn="l"/>
              </a:tabLst>
            </a:pPr>
            <a:r>
              <a:rPr lang="en-GB" sz="1500" dirty="0">
                <a:solidFill>
                  <a:schemeClr val="bg1"/>
                </a:solidFill>
              </a:rPr>
              <a:t>The question is: does this ideal tell us that the real world is doing admirably well (the neoliberal claim), or that it is doing terribly (the neoclassical claim)?</a:t>
            </a:r>
          </a:p>
          <a:p>
            <a:pPr marL="466725" indent="-285750">
              <a:spcBef>
                <a:spcPts val="1400"/>
              </a:spcBef>
              <a:buFont typeface="Arial" panose="020B0604020202020204" pitchFamily="34" charset="0"/>
              <a:buChar char="•"/>
              <a:tabLst>
                <a:tab pos="180975" algn="l"/>
              </a:tabLst>
            </a:pPr>
            <a:r>
              <a:rPr lang="en-GB" sz="1500" dirty="0">
                <a:solidFill>
                  <a:schemeClr val="bg1"/>
                </a:solidFill>
              </a:rPr>
              <a:t>The answer, we saw, depends on whether you think people are like sheep (so that it would be easy to achieve efficient results) or whether they are like wolves (so that it is surprising that we have done as well as we have)</a:t>
            </a:r>
          </a:p>
          <a:p>
            <a:pPr marL="180975">
              <a:spcBef>
                <a:spcPts val="1400"/>
              </a:spcBef>
              <a:tabLst>
                <a:tab pos="180975" algn="l"/>
              </a:tabLst>
            </a:pPr>
            <a:r>
              <a:rPr lang="en-GB" sz="1500" b="1" dirty="0">
                <a:solidFill>
                  <a:schemeClr val="bg1"/>
                </a:solidFill>
              </a:rPr>
              <a:t>I also suggested, somewhat stridently, that behavioural economics is unhelpful</a:t>
            </a:r>
            <a:endParaRPr lang="en-GB" sz="1500" b="1" dirty="0">
              <a:solidFill>
                <a:schemeClr val="bg1"/>
              </a:solidFill>
              <a:latin typeface="+mn-lt"/>
            </a:endParaRP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p:txBody>
          <a:bodyPr/>
          <a:lstStyle/>
          <a:p>
            <a:r>
              <a:rPr lang="en-GB" dirty="0"/>
              <a:t>Economic Principles</a:t>
            </a:r>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14</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C93392-C5A1-4412-9553-8C42520453F8}"/>
              </a:ext>
            </a:extLst>
          </p:cNvPr>
          <p:cNvPicPr>
            <a:picLocks noChangeAspect="1"/>
          </p:cNvPicPr>
          <p:nvPr/>
        </p:nvPicPr>
        <p:blipFill>
          <a:blip r:embed="rId3"/>
          <a:stretch>
            <a:fillRect/>
          </a:stretch>
        </p:blipFill>
        <p:spPr>
          <a:xfrm>
            <a:off x="0" y="0"/>
            <a:ext cx="12192000" cy="6858000"/>
          </a:xfrm>
          <a:prstGeom prst="rect">
            <a:avLst/>
          </a:prstGeom>
          <a:solidFill>
            <a:schemeClr val="tx1"/>
          </a:solidFill>
        </p:spPr>
      </p:pic>
      <p:sp>
        <p:nvSpPr>
          <p:cNvPr id="2" name="Content Placeholder 1">
            <a:extLst>
              <a:ext uri="{FF2B5EF4-FFF2-40B4-BE49-F238E27FC236}">
                <a16:creationId xmlns:a16="http://schemas.microsoft.com/office/drawing/2014/main" id="{03B9814A-8205-4C8F-98E8-B3DC122A342F}"/>
              </a:ext>
            </a:extLst>
          </p:cNvPr>
          <p:cNvSpPr>
            <a:spLocks noGrp="1"/>
          </p:cNvSpPr>
          <p:nvPr>
            <p:ph idx="1"/>
          </p:nvPr>
        </p:nvSpPr>
        <p:spPr>
          <a:xfrm>
            <a:off x="426000" y="1283300"/>
            <a:ext cx="11340000" cy="4588380"/>
          </a:xfrm>
          <a:solidFill>
            <a:schemeClr val="bg1">
              <a:alpha val="55000"/>
            </a:schemeClr>
          </a:solidFill>
        </p:spPr>
        <p:txBody>
          <a:bodyPr anchor="ctr"/>
          <a:lstStyle/>
          <a:p>
            <a:r>
              <a:rPr lang="en-GB" sz="1700" dirty="0"/>
              <a:t>On Tuesday the Treasury launched the Dasgupta Review (called </a:t>
            </a:r>
            <a:r>
              <a:rPr lang="en-GB" sz="1700" i="1" dirty="0"/>
              <a:t>The Economics of Biodiversity</a:t>
            </a:r>
            <a:r>
              <a:rPr lang="en-GB" sz="1700" dirty="0"/>
              <a:t>)</a:t>
            </a:r>
          </a:p>
          <a:p>
            <a:r>
              <a:rPr lang="en-GB" sz="1700" dirty="0"/>
              <a:t>The headline? That biodiversity and environmental losses are a failure of </a:t>
            </a:r>
            <a:r>
              <a:rPr lang="en-GB" sz="1700" i="1" dirty="0"/>
              <a:t>economics </a:t>
            </a:r>
            <a:r>
              <a:rPr lang="en-GB" sz="1700" dirty="0"/>
              <a:t>(not a failure of the human imagination, or even of “politics” or “society”)</a:t>
            </a:r>
          </a:p>
          <a:p>
            <a:r>
              <a:rPr lang="en-GB" sz="1700" dirty="0"/>
              <a:t>Economists’ measures of wealth </a:t>
            </a:r>
            <a:r>
              <a:rPr lang="en-GB" sz="1700" dirty="0" err="1"/>
              <a:t>misvalue</a:t>
            </a:r>
            <a:r>
              <a:rPr lang="en-GB" sz="1700" dirty="0"/>
              <a:t> (or undervalue) biodiversity: “nature” (or its goods, services, and sinks) should be included in economic models</a:t>
            </a:r>
          </a:p>
          <a:p>
            <a:r>
              <a:rPr lang="en-GB" sz="1700" dirty="0"/>
              <a:t>National policies are therefore unsustainable, and should be updated to recognise the costs of human activity (i.e., growth)</a:t>
            </a:r>
          </a:p>
          <a:p>
            <a:pPr lvl="1"/>
            <a:r>
              <a:rPr lang="en-GB" sz="1700" b="1" dirty="0"/>
              <a:t>The costs of agriculture must be properly accounted</a:t>
            </a:r>
          </a:p>
          <a:p>
            <a:pPr lvl="1"/>
            <a:r>
              <a:rPr lang="en-GB" sz="1700" b="1" dirty="0"/>
              <a:t>Population growth must be limited</a:t>
            </a:r>
          </a:p>
          <a:p>
            <a:pPr lvl="1"/>
            <a:r>
              <a:rPr lang="en-GB" sz="1700" b="1" dirty="0"/>
              <a:t>Environmental economics must be central to education</a:t>
            </a:r>
          </a:p>
          <a:p>
            <a:pPr lvl="1"/>
            <a:r>
              <a:rPr lang="en-GB" sz="1700" b="1" dirty="0"/>
              <a:t>International environmental resources should receive a rent</a:t>
            </a:r>
          </a:p>
        </p:txBody>
      </p:sp>
      <p:sp>
        <p:nvSpPr>
          <p:cNvPr id="3" name="Title 2">
            <a:extLst>
              <a:ext uri="{FF2B5EF4-FFF2-40B4-BE49-F238E27FC236}">
                <a16:creationId xmlns:a16="http://schemas.microsoft.com/office/drawing/2014/main" id="{69304803-AF36-4C1D-9994-7FB3AF3A631E}"/>
              </a:ext>
            </a:extLst>
          </p:cNvPr>
          <p:cNvSpPr>
            <a:spLocks noGrp="1"/>
          </p:cNvSpPr>
          <p:nvPr>
            <p:ph type="title"/>
          </p:nvPr>
        </p:nvSpPr>
        <p:spPr/>
        <p:txBody>
          <a:bodyPr/>
          <a:lstStyle/>
          <a:p>
            <a:pPr algn="ctr"/>
            <a:r>
              <a:rPr lang="en-GB" dirty="0">
                <a:solidFill>
                  <a:srgbClr val="002060"/>
                </a:solidFill>
              </a:rPr>
              <a:t>Prelude: The other-worldly confidence of the economist</a:t>
            </a:r>
          </a:p>
        </p:txBody>
      </p:sp>
      <p:sp>
        <p:nvSpPr>
          <p:cNvPr id="4" name="Footer Placeholder 3">
            <a:extLst>
              <a:ext uri="{FF2B5EF4-FFF2-40B4-BE49-F238E27FC236}">
                <a16:creationId xmlns:a16="http://schemas.microsoft.com/office/drawing/2014/main" id="{EFE83D1D-7F70-49FB-B172-5EEA653151E7}"/>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B2A8E23D-DC33-48BE-80C8-4FAF6334042B}"/>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spTree>
    <p:extLst>
      <p:ext uri="{BB962C8B-B14F-4D97-AF65-F5344CB8AC3E}">
        <p14:creationId xmlns:p14="http://schemas.microsoft.com/office/powerpoint/2010/main" val="204383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FB81-2673-4329-B67D-439DB7ECBA1E}"/>
              </a:ext>
            </a:extLst>
          </p:cNvPr>
          <p:cNvSpPr>
            <a:spLocks noGrp="1"/>
          </p:cNvSpPr>
          <p:nvPr>
            <p:ph type="title"/>
          </p:nvPr>
        </p:nvSpPr>
        <p:spPr/>
        <p:txBody>
          <a:bodyPr/>
          <a:lstStyle/>
          <a:p>
            <a:r>
              <a:rPr lang="en-GB" dirty="0"/>
              <a:t>1. Utilitarianism: a recap</a:t>
            </a:r>
          </a:p>
        </p:txBody>
      </p:sp>
      <p:sp>
        <p:nvSpPr>
          <p:cNvPr id="3" name="Content Placeholder 2">
            <a:extLst>
              <a:ext uri="{FF2B5EF4-FFF2-40B4-BE49-F238E27FC236}">
                <a16:creationId xmlns:a16="http://schemas.microsoft.com/office/drawing/2014/main" id="{EFC59149-C1A9-4FD0-8D92-1F07EB02DA49}"/>
              </a:ext>
            </a:extLst>
          </p:cNvPr>
          <p:cNvSpPr>
            <a:spLocks noGrp="1"/>
          </p:cNvSpPr>
          <p:nvPr>
            <p:ph idx="1"/>
          </p:nvPr>
        </p:nvSpPr>
        <p:spPr>
          <a:xfrm>
            <a:off x="546200" y="1228200"/>
            <a:ext cx="11099600" cy="4680000"/>
          </a:xfrm>
        </p:spPr>
        <p:txBody>
          <a:bodyPr anchor="ctr">
            <a:normAutofit/>
          </a:bodyPr>
          <a:lstStyle/>
          <a:p>
            <a:pPr>
              <a:lnSpc>
                <a:spcPct val="100000"/>
              </a:lnSpc>
              <a:spcBef>
                <a:spcPts val="2000"/>
              </a:spcBef>
            </a:pPr>
            <a:r>
              <a:rPr lang="en-GB" sz="2200" b="1" dirty="0"/>
              <a:t>Utilitarianism entails the principle that we should act so as to maximise utility, or well-being</a:t>
            </a:r>
          </a:p>
          <a:p>
            <a:pPr lvl="1">
              <a:spcBef>
                <a:spcPts val="2000"/>
              </a:spcBef>
            </a:pPr>
            <a:r>
              <a:rPr lang="en-GB" dirty="0"/>
              <a:t>Specifically, social practices should maximise the welfare of the </a:t>
            </a:r>
            <a:r>
              <a:rPr lang="en-GB" u="sng" dirty="0"/>
              <a:t>average</a:t>
            </a:r>
            <a:r>
              <a:rPr lang="en-GB" dirty="0"/>
              <a:t> individual </a:t>
            </a:r>
          </a:p>
          <a:p>
            <a:pPr>
              <a:lnSpc>
                <a:spcPct val="100000"/>
              </a:lnSpc>
              <a:spcBef>
                <a:spcPts val="2000"/>
              </a:spcBef>
            </a:pPr>
            <a:r>
              <a:rPr lang="en-GB" sz="2200" b="1" dirty="0" err="1"/>
              <a:t>Utiltarianism</a:t>
            </a:r>
            <a:r>
              <a:rPr lang="en-GB" sz="2200" b="1" dirty="0"/>
              <a:t> entails a set of controversial ethical commitments</a:t>
            </a:r>
          </a:p>
          <a:p>
            <a:pPr marL="617220" lvl="1" indent="-342900">
              <a:spcBef>
                <a:spcPts val="2000"/>
              </a:spcBef>
              <a:buFont typeface="+mj-lt"/>
              <a:buAutoNum type="arabicPeriod"/>
            </a:pPr>
            <a:r>
              <a:rPr lang="en-GB" dirty="0"/>
              <a:t>Consequentialism</a:t>
            </a:r>
          </a:p>
          <a:p>
            <a:pPr marL="617220" lvl="1" indent="-342900">
              <a:spcBef>
                <a:spcPts val="2000"/>
              </a:spcBef>
              <a:buFont typeface="+mj-lt"/>
              <a:buAutoNum type="arabicPeriod"/>
            </a:pPr>
            <a:r>
              <a:rPr lang="en-GB" dirty="0"/>
              <a:t>Rationalism</a:t>
            </a:r>
          </a:p>
          <a:p>
            <a:pPr marL="617220" lvl="1" indent="-342900">
              <a:spcBef>
                <a:spcPts val="2000"/>
              </a:spcBef>
              <a:buFont typeface="+mj-lt"/>
              <a:buAutoNum type="arabicPeriod"/>
            </a:pPr>
            <a:r>
              <a:rPr lang="en-GB" dirty="0"/>
              <a:t>Welfarism</a:t>
            </a:r>
          </a:p>
          <a:p>
            <a:pPr marL="0" indent="0">
              <a:lnSpc>
                <a:spcPct val="100000"/>
              </a:lnSpc>
              <a:spcBef>
                <a:spcPts val="2000"/>
              </a:spcBef>
              <a:buNone/>
            </a:pPr>
            <a:r>
              <a:rPr lang="en-GB" sz="2200" i="1" dirty="0"/>
              <a:t>If 1 – 3 are accepted, then:</a:t>
            </a:r>
          </a:p>
          <a:p>
            <a:pPr marL="617220" lvl="1" indent="-342900">
              <a:spcBef>
                <a:spcPts val="2000"/>
              </a:spcBef>
              <a:buFont typeface="+mj-lt"/>
              <a:buAutoNum type="arabicPeriod" startAt="4"/>
            </a:pPr>
            <a:r>
              <a:rPr lang="en-GB" dirty="0"/>
              <a:t>Utilitarianism as interpersonal neutrality</a:t>
            </a:r>
          </a:p>
        </p:txBody>
      </p:sp>
      <p:sp>
        <p:nvSpPr>
          <p:cNvPr id="4" name="Right Brace 3">
            <a:extLst>
              <a:ext uri="{FF2B5EF4-FFF2-40B4-BE49-F238E27FC236}">
                <a16:creationId xmlns:a16="http://schemas.microsoft.com/office/drawing/2014/main" id="{DAF105DE-A17A-407B-A370-A5E9D69CE7A0}"/>
              </a:ext>
            </a:extLst>
          </p:cNvPr>
          <p:cNvSpPr/>
          <p:nvPr/>
        </p:nvSpPr>
        <p:spPr>
          <a:xfrm>
            <a:off x="4571900" y="3346602"/>
            <a:ext cx="756463" cy="1111827"/>
          </a:xfrm>
          <a:prstGeom prst="rightBrace">
            <a:avLst>
              <a:gd name="adj1" fmla="val 8333"/>
              <a:gd name="adj2" fmla="val 49315"/>
            </a:avLst>
          </a:prstGeom>
          <a:ln w="19050">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499B970D-F445-4ED3-AC68-72E2AD899A93}"/>
              </a:ext>
            </a:extLst>
          </p:cNvPr>
          <p:cNvSpPr txBox="1"/>
          <p:nvPr/>
        </p:nvSpPr>
        <p:spPr>
          <a:xfrm>
            <a:off x="5621728" y="3617895"/>
            <a:ext cx="2270415" cy="553998"/>
          </a:xfrm>
          <a:prstGeom prst="rect">
            <a:avLst/>
          </a:prstGeom>
          <a:noFill/>
          <a:ln w="19050">
            <a:solidFill>
              <a:srgbClr val="FF0000"/>
            </a:solidFill>
          </a:ln>
        </p:spPr>
        <p:txBody>
          <a:bodyPr wrap="square" rtlCol="0" anchor="ctr">
            <a:spAutoFit/>
          </a:bodyPr>
          <a:lstStyle/>
          <a:p>
            <a:pPr algn="ctr"/>
            <a:r>
              <a:rPr lang="en-GB" sz="1500" dirty="0"/>
              <a:t>Run into philosophical objections</a:t>
            </a:r>
          </a:p>
        </p:txBody>
      </p:sp>
      <p:sp>
        <p:nvSpPr>
          <p:cNvPr id="7" name="Right Brace 6">
            <a:extLst>
              <a:ext uri="{FF2B5EF4-FFF2-40B4-BE49-F238E27FC236}">
                <a16:creationId xmlns:a16="http://schemas.microsoft.com/office/drawing/2014/main" id="{B2BCB02D-44CA-4B10-A977-4EDF33ECC455}"/>
              </a:ext>
            </a:extLst>
          </p:cNvPr>
          <p:cNvSpPr/>
          <p:nvPr/>
        </p:nvSpPr>
        <p:spPr>
          <a:xfrm>
            <a:off x="5064084" y="5347094"/>
            <a:ext cx="363681" cy="361188"/>
          </a:xfrm>
          <a:prstGeom prst="rightBrace">
            <a:avLst>
              <a:gd name="adj1" fmla="val 8333"/>
              <a:gd name="adj2" fmla="val 52799"/>
            </a:avLst>
          </a:prstGeom>
          <a:ln w="19050">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7C929528-E8EA-43C3-B585-B6DC18FDD662}"/>
              </a:ext>
            </a:extLst>
          </p:cNvPr>
          <p:cNvSpPr txBox="1"/>
          <p:nvPr/>
        </p:nvSpPr>
        <p:spPr>
          <a:xfrm>
            <a:off x="5621728" y="5254848"/>
            <a:ext cx="2270415" cy="553998"/>
          </a:xfrm>
          <a:prstGeom prst="rect">
            <a:avLst/>
          </a:prstGeom>
          <a:noFill/>
          <a:ln w="19050">
            <a:solidFill>
              <a:srgbClr val="FF0000"/>
            </a:solidFill>
          </a:ln>
        </p:spPr>
        <p:txBody>
          <a:bodyPr wrap="square" rtlCol="0" anchor="ctr">
            <a:spAutoFit/>
          </a:bodyPr>
          <a:lstStyle/>
          <a:p>
            <a:pPr algn="ctr"/>
            <a:r>
              <a:rPr lang="en-GB" sz="1500" dirty="0"/>
              <a:t>Runs into moral objections</a:t>
            </a:r>
          </a:p>
        </p:txBody>
      </p:sp>
      <p:sp>
        <p:nvSpPr>
          <p:cNvPr id="6" name="Slide Number Placeholder 5">
            <a:extLst>
              <a:ext uri="{FF2B5EF4-FFF2-40B4-BE49-F238E27FC236}">
                <a16:creationId xmlns:a16="http://schemas.microsoft.com/office/drawing/2014/main" id="{5B63739E-F292-4DA7-AF3E-1061CB0328D1}"/>
              </a:ext>
            </a:extLst>
          </p:cNvPr>
          <p:cNvSpPr>
            <a:spLocks noGrp="1"/>
          </p:cNvSpPr>
          <p:nvPr>
            <p:ph type="sldNum" sz="quarter" idx="12"/>
          </p:nvPr>
        </p:nvSpPr>
        <p:spPr>
          <a:xfrm>
            <a:off x="10287000" y="6035040"/>
            <a:ext cx="838200" cy="365760"/>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B7E4EF-A1BD-40F4-AB7B-04F084DD991D}" type="slidenum">
              <a:rPr lang="en-US" smtClean="0"/>
              <a:pPr/>
              <a:t>3</a:t>
            </a:fld>
            <a:endParaRPr lang="en-US"/>
          </a:p>
        </p:txBody>
      </p:sp>
      <p:sp>
        <p:nvSpPr>
          <p:cNvPr id="9" name="Footer Placeholder 8">
            <a:extLst>
              <a:ext uri="{FF2B5EF4-FFF2-40B4-BE49-F238E27FC236}">
                <a16:creationId xmlns:a16="http://schemas.microsoft.com/office/drawing/2014/main" id="{DA23349A-792E-46F3-9244-E0C1B337A51C}"/>
              </a:ext>
            </a:extLst>
          </p:cNvPr>
          <p:cNvSpPr>
            <a:spLocks noGrp="1"/>
          </p:cNvSpPr>
          <p:nvPr>
            <p:ph type="ftr" sz="quarter" idx="10"/>
          </p:nvPr>
        </p:nvSpPr>
        <p:spPr/>
        <p:txBody>
          <a:bodyPr/>
          <a:lstStyle/>
          <a:p>
            <a:r>
              <a:rPr lang="en-GB"/>
              <a:t>Economic Principles</a:t>
            </a:r>
            <a:endParaRPr lang="en-GB" dirty="0"/>
          </a:p>
        </p:txBody>
      </p:sp>
    </p:spTree>
    <p:extLst>
      <p:ext uri="{BB962C8B-B14F-4D97-AF65-F5344CB8AC3E}">
        <p14:creationId xmlns:p14="http://schemas.microsoft.com/office/powerpoint/2010/main" val="410551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F78F-CE0B-48C3-8F75-F65682CDB4B7}"/>
              </a:ext>
            </a:extLst>
          </p:cNvPr>
          <p:cNvSpPr>
            <a:spLocks noGrp="1"/>
          </p:cNvSpPr>
          <p:nvPr>
            <p:ph type="title"/>
          </p:nvPr>
        </p:nvSpPr>
        <p:spPr>
          <a:xfrm>
            <a:off x="6754091" y="825038"/>
            <a:ext cx="4454236" cy="1616826"/>
          </a:xfrm>
        </p:spPr>
        <p:txBody>
          <a:bodyPr>
            <a:normAutofit/>
          </a:bodyPr>
          <a:lstStyle/>
          <a:p>
            <a:pPr algn="ctr"/>
            <a:r>
              <a:rPr lang="en-GB" sz="3800" dirty="0"/>
              <a:t>Moral objections, acts, and rules</a:t>
            </a:r>
          </a:p>
        </p:txBody>
      </p:sp>
      <p:sp>
        <p:nvSpPr>
          <p:cNvPr id="3" name="Content Placeholder 2">
            <a:extLst>
              <a:ext uri="{FF2B5EF4-FFF2-40B4-BE49-F238E27FC236}">
                <a16:creationId xmlns:a16="http://schemas.microsoft.com/office/drawing/2014/main" id="{9C821B5C-1DD9-4EF4-BFF6-99A0ADDC45EE}"/>
              </a:ext>
            </a:extLst>
          </p:cNvPr>
          <p:cNvSpPr>
            <a:spLocks noGrp="1"/>
          </p:cNvSpPr>
          <p:nvPr>
            <p:ph idx="1"/>
          </p:nvPr>
        </p:nvSpPr>
        <p:spPr>
          <a:xfrm>
            <a:off x="431999" y="292509"/>
            <a:ext cx="5486400" cy="5969071"/>
          </a:xfrm>
        </p:spPr>
        <p:txBody>
          <a:bodyPr anchor="ctr"/>
          <a:lstStyle/>
          <a:p>
            <a:pPr>
              <a:lnSpc>
                <a:spcPct val="100000"/>
              </a:lnSpc>
              <a:spcBef>
                <a:spcPts val="1800"/>
              </a:spcBef>
            </a:pPr>
            <a:r>
              <a:rPr lang="en-GB" sz="1800" b="1" dirty="0"/>
              <a:t>Interpersonal utilitarian neutrality may be morally outrageous</a:t>
            </a:r>
          </a:p>
          <a:p>
            <a:pPr lvl="1">
              <a:spcBef>
                <a:spcPts val="1800"/>
              </a:spcBef>
            </a:pPr>
            <a:r>
              <a:rPr lang="en-GB" sz="1600" dirty="0"/>
              <a:t>E.g., the (in)famous “trolley problems” we touched on last week</a:t>
            </a:r>
          </a:p>
          <a:p>
            <a:pPr>
              <a:lnSpc>
                <a:spcPct val="100000"/>
              </a:lnSpc>
              <a:spcBef>
                <a:spcPts val="1800"/>
              </a:spcBef>
            </a:pPr>
            <a:r>
              <a:rPr lang="en-GB" sz="1800" b="1" dirty="0"/>
              <a:t>Utilitarians may respond to this objection in two ways</a:t>
            </a:r>
          </a:p>
          <a:p>
            <a:pPr marL="617220" lvl="1" indent="-342900">
              <a:spcBef>
                <a:spcPts val="1800"/>
              </a:spcBef>
              <a:buFont typeface="+mj-lt"/>
              <a:buAutoNum type="arabicPeriod"/>
            </a:pPr>
            <a:r>
              <a:rPr lang="en-GB" sz="1600" dirty="0"/>
              <a:t>By biting the first-order bullet (act utilitarianism)</a:t>
            </a:r>
          </a:p>
          <a:p>
            <a:pPr marL="617220" lvl="1" indent="-342900">
              <a:spcBef>
                <a:spcPts val="1800"/>
              </a:spcBef>
              <a:buFont typeface="+mj-lt"/>
              <a:buAutoNum type="arabicPeriod"/>
            </a:pPr>
            <a:r>
              <a:rPr lang="en-GB" sz="1600" dirty="0"/>
              <a:t>By applying utilitarianism as a </a:t>
            </a:r>
            <a:r>
              <a:rPr lang="en-GB" sz="1600" i="1" dirty="0"/>
              <a:t>second-order </a:t>
            </a:r>
            <a:r>
              <a:rPr lang="en-GB" sz="1600" dirty="0"/>
              <a:t>principle</a:t>
            </a:r>
            <a:r>
              <a:rPr lang="en-GB" sz="1600" i="1" dirty="0"/>
              <a:t> </a:t>
            </a:r>
            <a:r>
              <a:rPr lang="en-GB" sz="1600" dirty="0"/>
              <a:t>(rule utilitarianism)</a:t>
            </a:r>
          </a:p>
          <a:p>
            <a:pPr>
              <a:lnSpc>
                <a:spcPct val="100000"/>
              </a:lnSpc>
              <a:spcBef>
                <a:spcPts val="1800"/>
              </a:spcBef>
            </a:pPr>
            <a:r>
              <a:rPr lang="en-GB" sz="1800" b="1" dirty="0"/>
              <a:t>Rule utilitarianism allows us to incorporate </a:t>
            </a:r>
            <a:r>
              <a:rPr lang="en-GB" sz="1800" b="1" i="1" dirty="0"/>
              <a:t>social </a:t>
            </a:r>
            <a:r>
              <a:rPr lang="en-GB" sz="1800" b="1" dirty="0"/>
              <a:t>ethics into our moral principles</a:t>
            </a:r>
          </a:p>
          <a:p>
            <a:pPr lvl="1">
              <a:spcBef>
                <a:spcPts val="1800"/>
              </a:spcBef>
            </a:pPr>
            <a:r>
              <a:rPr lang="en-GB" sz="1600" dirty="0"/>
              <a:t>For instance, people may be given “rights” to protect them from others’ act-utilitarian instincts (e.g., those of the doctor seeking to harvest your organs)</a:t>
            </a:r>
          </a:p>
          <a:p>
            <a:pPr lvl="1">
              <a:spcBef>
                <a:spcPts val="1800"/>
              </a:spcBef>
            </a:pPr>
            <a:r>
              <a:rPr lang="en-GB" sz="1600" dirty="0"/>
              <a:t>More generally, we might seek to promote “higher order” or more socially desirable utilities (e.g., those that promote environmental flourishing)</a:t>
            </a:r>
          </a:p>
        </p:txBody>
      </p:sp>
      <p:pic>
        <p:nvPicPr>
          <p:cNvPr id="7" name="Picture 6" descr="A drawing of a person&#10;&#10;Description automatically generated">
            <a:extLst>
              <a:ext uri="{FF2B5EF4-FFF2-40B4-BE49-F238E27FC236}">
                <a16:creationId xmlns:a16="http://schemas.microsoft.com/office/drawing/2014/main" id="{E01927FD-C630-4F6A-8202-7EA4CEE48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233" y="2952895"/>
            <a:ext cx="4835951" cy="2571114"/>
          </a:xfrm>
          <a:prstGeom prst="rect">
            <a:avLst/>
          </a:prstGeom>
          <a:ln w="19050">
            <a:solidFill>
              <a:srgbClr val="F03F2B"/>
            </a:solidFill>
          </a:ln>
        </p:spPr>
      </p:pic>
      <p:sp>
        <p:nvSpPr>
          <p:cNvPr id="4" name="Slide Number Placeholder 3">
            <a:extLst>
              <a:ext uri="{FF2B5EF4-FFF2-40B4-BE49-F238E27FC236}">
                <a16:creationId xmlns:a16="http://schemas.microsoft.com/office/drawing/2014/main" id="{F2E46E65-4544-4B19-AA8A-7BF88C9B4DE8}"/>
              </a:ext>
            </a:extLst>
          </p:cNvPr>
          <p:cNvSpPr>
            <a:spLocks noGrp="1"/>
          </p:cNvSpPr>
          <p:nvPr>
            <p:ph type="sldNum" sz="quarter" idx="12"/>
          </p:nvPr>
        </p:nvSpPr>
        <p:spPr>
          <a:xfrm>
            <a:off x="10287000" y="6035040"/>
            <a:ext cx="838200" cy="365760"/>
          </a:xfrm>
          <a:prstGeom prst="rect">
            <a:avLst/>
          </a:prstGeom>
        </p:spPr>
        <p:txBody>
          <a:bodyPr vert="horz" lIns="91440" tIns="45720" rIns="91440" bIns="45720" rtlCol="0" anchor="b"/>
          <a:lstStyle>
            <a:defPPr>
              <a:defRPr lang="en-US"/>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B7E4EF-A1BD-40F4-AB7B-04F084DD991D}" type="slidenum">
              <a:rPr lang="en-US" smtClean="0"/>
              <a:pPr/>
              <a:t>4</a:t>
            </a:fld>
            <a:endParaRPr lang="en-US"/>
          </a:p>
        </p:txBody>
      </p:sp>
      <p:sp>
        <p:nvSpPr>
          <p:cNvPr id="5" name="Footer Placeholder 4">
            <a:extLst>
              <a:ext uri="{FF2B5EF4-FFF2-40B4-BE49-F238E27FC236}">
                <a16:creationId xmlns:a16="http://schemas.microsoft.com/office/drawing/2014/main" id="{A9E6201D-4C90-4502-88D6-5BB92D0F3D6B}"/>
              </a:ext>
            </a:extLst>
          </p:cNvPr>
          <p:cNvSpPr>
            <a:spLocks noGrp="1"/>
          </p:cNvSpPr>
          <p:nvPr>
            <p:ph type="ftr" sz="quarter" idx="10"/>
          </p:nvPr>
        </p:nvSpPr>
        <p:spPr>
          <a:xfrm>
            <a:off x="431999" y="6200366"/>
            <a:ext cx="8784941" cy="365125"/>
          </a:xfrm>
        </p:spPr>
        <p:txBody>
          <a:bodyPr/>
          <a:lstStyle/>
          <a:p>
            <a:r>
              <a:rPr lang="en-GB" dirty="0"/>
              <a:t>Economic Principles</a:t>
            </a:r>
          </a:p>
        </p:txBody>
      </p:sp>
    </p:spTree>
    <p:extLst>
      <p:ext uri="{BB962C8B-B14F-4D97-AF65-F5344CB8AC3E}">
        <p14:creationId xmlns:p14="http://schemas.microsoft.com/office/powerpoint/2010/main" val="323293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3051A-C852-499C-BDDF-0938C549BA8C}"/>
              </a:ext>
            </a:extLst>
          </p:cNvPr>
          <p:cNvSpPr>
            <a:spLocks noGrp="1"/>
          </p:cNvSpPr>
          <p:nvPr>
            <p:ph idx="1"/>
          </p:nvPr>
        </p:nvSpPr>
        <p:spPr>
          <a:xfrm>
            <a:off x="432000" y="1152000"/>
            <a:ext cx="6375200" cy="4753500"/>
          </a:xfrm>
        </p:spPr>
        <p:txBody>
          <a:bodyPr anchor="ctr"/>
          <a:lstStyle/>
          <a:p>
            <a:pPr>
              <a:lnSpc>
                <a:spcPct val="100000"/>
              </a:lnSpc>
              <a:spcBef>
                <a:spcPts val="1800"/>
              </a:spcBef>
            </a:pPr>
            <a:r>
              <a:rPr lang="en-GB" sz="1800" b="1" dirty="0"/>
              <a:t>Economics might be seen as a form of rule utilitarianism applied to resource allocations</a:t>
            </a:r>
          </a:p>
          <a:p>
            <a:pPr lvl="1">
              <a:spcBef>
                <a:spcPts val="1800"/>
              </a:spcBef>
            </a:pPr>
            <a:r>
              <a:rPr lang="en-GB" sz="1600" dirty="0"/>
              <a:t>Given the basic fact of scarcity, economists are concerned to generate mutually beneficial forms of social cooperation</a:t>
            </a:r>
          </a:p>
          <a:p>
            <a:pPr lvl="1">
              <a:spcBef>
                <a:spcPts val="1800"/>
              </a:spcBef>
            </a:pPr>
            <a:r>
              <a:rPr lang="en-GB" sz="1600" dirty="0"/>
              <a:t>E.g., neoclassical economists emphasise the benefits of mutually beneficial </a:t>
            </a:r>
            <a:r>
              <a:rPr lang="en-GB" sz="1600" i="1" dirty="0"/>
              <a:t>exchange</a:t>
            </a:r>
            <a:endParaRPr lang="en-GB" sz="1600" dirty="0"/>
          </a:p>
          <a:p>
            <a:pPr>
              <a:lnSpc>
                <a:spcPct val="100000"/>
              </a:lnSpc>
              <a:spcBef>
                <a:spcPts val="1800"/>
              </a:spcBef>
            </a:pPr>
            <a:r>
              <a:rPr lang="en-GB" sz="1800" b="1" dirty="0"/>
              <a:t>Economists agree that cooperation must be shaped by </a:t>
            </a:r>
            <a:r>
              <a:rPr lang="en-GB" sz="1800" b="1" i="1" dirty="0"/>
              <a:t>social institutions</a:t>
            </a:r>
          </a:p>
          <a:p>
            <a:pPr marL="617220" lvl="1" indent="-342900">
              <a:spcBef>
                <a:spcPts val="1800"/>
              </a:spcBef>
              <a:buFont typeface="+mj-lt"/>
              <a:buAutoNum type="arabicPeriod"/>
            </a:pPr>
            <a:r>
              <a:rPr lang="en-GB" sz="1600" dirty="0"/>
              <a:t>Incentive effects (</a:t>
            </a:r>
            <a:r>
              <a:rPr lang="en-GB" sz="1600" dirty="0">
                <a:solidFill>
                  <a:srgbClr val="F03F2B"/>
                </a:solidFill>
              </a:rPr>
              <a:t>collective action problems and free riding</a:t>
            </a:r>
            <a:r>
              <a:rPr lang="en-GB" sz="1600" dirty="0"/>
              <a:t>)</a:t>
            </a:r>
          </a:p>
          <a:p>
            <a:pPr marL="617220" lvl="1" indent="-342900">
              <a:spcBef>
                <a:spcPts val="1800"/>
              </a:spcBef>
              <a:buFont typeface="+mj-lt"/>
              <a:buAutoNum type="arabicPeriod"/>
            </a:pPr>
            <a:r>
              <a:rPr lang="en-GB" sz="1600" dirty="0"/>
              <a:t>Information effects (</a:t>
            </a:r>
            <a:r>
              <a:rPr lang="en-GB" sz="1600" dirty="0">
                <a:solidFill>
                  <a:srgbClr val="F03F2B"/>
                </a:solidFill>
              </a:rPr>
              <a:t>ignorance and learning</a:t>
            </a:r>
            <a:r>
              <a:rPr lang="en-GB" sz="1600" dirty="0"/>
              <a:t>)</a:t>
            </a:r>
          </a:p>
          <a:p>
            <a:pPr>
              <a:lnSpc>
                <a:spcPct val="100000"/>
              </a:lnSpc>
              <a:spcBef>
                <a:spcPts val="1800"/>
              </a:spcBef>
            </a:pPr>
            <a:r>
              <a:rPr lang="en-GB" sz="1800" b="1" dirty="0">
                <a:solidFill>
                  <a:schemeClr val="accent3"/>
                </a:solidFill>
              </a:rPr>
              <a:t>Note the key debate over who has more (less) knowledge: agents in the market or the state?</a:t>
            </a:r>
          </a:p>
        </p:txBody>
      </p:sp>
      <p:sp>
        <p:nvSpPr>
          <p:cNvPr id="3" name="Title 2">
            <a:extLst>
              <a:ext uri="{FF2B5EF4-FFF2-40B4-BE49-F238E27FC236}">
                <a16:creationId xmlns:a16="http://schemas.microsoft.com/office/drawing/2014/main" id="{1F473AFF-7230-4FAC-A4BF-5DBEA8710975}"/>
              </a:ext>
            </a:extLst>
          </p:cNvPr>
          <p:cNvSpPr>
            <a:spLocks noGrp="1"/>
          </p:cNvSpPr>
          <p:nvPr>
            <p:ph type="title"/>
          </p:nvPr>
        </p:nvSpPr>
        <p:spPr/>
        <p:txBody>
          <a:bodyPr/>
          <a:lstStyle/>
          <a:p>
            <a:r>
              <a:rPr lang="en-GB" dirty="0"/>
              <a:t>Rules, acts, and economics</a:t>
            </a:r>
          </a:p>
        </p:txBody>
      </p:sp>
      <p:sp>
        <p:nvSpPr>
          <p:cNvPr id="4" name="Footer Placeholder 3">
            <a:extLst>
              <a:ext uri="{FF2B5EF4-FFF2-40B4-BE49-F238E27FC236}">
                <a16:creationId xmlns:a16="http://schemas.microsoft.com/office/drawing/2014/main" id="{3C90E15B-500A-4962-8842-66752E27FB52}"/>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291F0A7A-D1BA-4396-B628-2DE2642F7279}"/>
              </a:ext>
            </a:extLst>
          </p:cNvPr>
          <p:cNvSpPr>
            <a:spLocks noGrp="1"/>
          </p:cNvSpPr>
          <p:nvPr>
            <p:ph type="sldNum" sz="quarter" idx="11"/>
          </p:nvPr>
        </p:nvSpPr>
        <p:spPr/>
        <p:txBody>
          <a:bodyPr/>
          <a:lstStyle/>
          <a:p>
            <a:pPr rtl="0"/>
            <a:fld id="{19B51A1E-902D-48AF-9020-955120F399B6}" type="slidenum">
              <a:rPr lang="en-GB" noProof="0" smtClean="0"/>
              <a:pPr rtl="0"/>
              <a:t>5</a:t>
            </a:fld>
            <a:endParaRPr lang="en-GB" noProof="0"/>
          </a:p>
        </p:txBody>
      </p:sp>
      <p:pic>
        <p:nvPicPr>
          <p:cNvPr id="6" name="Picture 5">
            <a:extLst>
              <a:ext uri="{FF2B5EF4-FFF2-40B4-BE49-F238E27FC236}">
                <a16:creationId xmlns:a16="http://schemas.microsoft.com/office/drawing/2014/main" id="{956E970A-4FD4-4642-9608-C7C87E38FB60}"/>
              </a:ext>
            </a:extLst>
          </p:cNvPr>
          <p:cNvPicPr>
            <a:picLocks noChangeAspect="1"/>
          </p:cNvPicPr>
          <p:nvPr/>
        </p:nvPicPr>
        <p:blipFill>
          <a:blip r:embed="rId2"/>
          <a:stretch>
            <a:fillRect/>
          </a:stretch>
        </p:blipFill>
        <p:spPr>
          <a:xfrm>
            <a:off x="7467236" y="1014327"/>
            <a:ext cx="4029133" cy="4829345"/>
          </a:xfrm>
          <a:prstGeom prst="rect">
            <a:avLst/>
          </a:prstGeom>
        </p:spPr>
      </p:pic>
    </p:spTree>
    <p:extLst>
      <p:ext uri="{BB962C8B-B14F-4D97-AF65-F5344CB8AC3E}">
        <p14:creationId xmlns:p14="http://schemas.microsoft.com/office/powerpoint/2010/main" val="53254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066876-5BA0-4C61-BABE-745507A07FAE}"/>
              </a:ext>
            </a:extLst>
          </p:cNvPr>
          <p:cNvSpPr>
            <a:spLocks noGrp="1"/>
          </p:cNvSpPr>
          <p:nvPr>
            <p:ph type="title"/>
          </p:nvPr>
        </p:nvSpPr>
        <p:spPr>
          <a:xfrm>
            <a:off x="432000" y="-1"/>
            <a:ext cx="11340000" cy="1159771"/>
          </a:xfrm>
        </p:spPr>
        <p:txBody>
          <a:bodyPr/>
          <a:lstStyle/>
          <a:p>
            <a:pPr algn="ctr"/>
            <a:r>
              <a:rPr lang="en-GB" dirty="0"/>
              <a:t>2. Which kind of economist are you?</a:t>
            </a:r>
          </a:p>
        </p:txBody>
      </p:sp>
      <p:sp>
        <p:nvSpPr>
          <p:cNvPr id="4" name="Footer Placeholder 3">
            <a:extLst>
              <a:ext uri="{FF2B5EF4-FFF2-40B4-BE49-F238E27FC236}">
                <a16:creationId xmlns:a16="http://schemas.microsoft.com/office/drawing/2014/main" id="{6159F340-50E2-4B57-9C98-A1D7A6220EB5}"/>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4904DBE3-F48F-4628-8979-5BF99D7168C2}"/>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pic>
        <p:nvPicPr>
          <p:cNvPr id="6" name="Content Placeholder 4">
            <a:extLst>
              <a:ext uri="{FF2B5EF4-FFF2-40B4-BE49-F238E27FC236}">
                <a16:creationId xmlns:a16="http://schemas.microsoft.com/office/drawing/2014/main" id="{B3A25B28-3924-42C4-AB4B-053174CC91E5}"/>
              </a:ext>
            </a:extLst>
          </p:cNvPr>
          <p:cNvPicPr>
            <a:picLocks noChangeAspect="1"/>
          </p:cNvPicPr>
          <p:nvPr/>
        </p:nvPicPr>
        <p:blipFill rotWithShape="1">
          <a:blip r:embed="rId2">
            <a:extLst>
              <a:ext uri="{28A0092B-C50C-407E-A947-70E740481C1C}">
                <a14:useLocalDpi xmlns:a14="http://schemas.microsoft.com/office/drawing/2010/main" val="0"/>
              </a:ext>
            </a:extLst>
          </a:blip>
          <a:srcRect t="11213" b="11857"/>
          <a:stretch/>
        </p:blipFill>
        <p:spPr>
          <a:xfrm>
            <a:off x="0" y="1159771"/>
            <a:ext cx="12192000" cy="4666210"/>
          </a:xfrm>
          <a:prstGeom prst="rect">
            <a:avLst/>
          </a:prstGeom>
          <a:noFill/>
          <a:ln>
            <a:solidFill>
              <a:schemeClr val="accent2"/>
            </a:solidFill>
          </a:ln>
        </p:spPr>
      </p:pic>
    </p:spTree>
    <p:extLst>
      <p:ext uri="{BB962C8B-B14F-4D97-AF65-F5344CB8AC3E}">
        <p14:creationId xmlns:p14="http://schemas.microsoft.com/office/powerpoint/2010/main" val="284258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DFB59-5DF8-4549-86C0-3CDC1DA8265F}"/>
              </a:ext>
            </a:extLst>
          </p:cNvPr>
          <p:cNvSpPr>
            <a:spLocks noGrp="1"/>
          </p:cNvSpPr>
          <p:nvPr>
            <p:ph type="title"/>
          </p:nvPr>
        </p:nvSpPr>
        <p:spPr/>
        <p:txBody>
          <a:bodyPr/>
          <a:lstStyle/>
          <a:p>
            <a:r>
              <a:rPr lang="en-GB" dirty="0"/>
              <a:t>Sheepish vs. </a:t>
            </a:r>
            <a:r>
              <a:rPr lang="en-GB" dirty="0" err="1"/>
              <a:t>wolvish</a:t>
            </a:r>
            <a:r>
              <a:rPr lang="en-GB" dirty="0"/>
              <a:t> economics</a:t>
            </a:r>
          </a:p>
        </p:txBody>
      </p:sp>
      <p:sp>
        <p:nvSpPr>
          <p:cNvPr id="4" name="Footer Placeholder 3">
            <a:extLst>
              <a:ext uri="{FF2B5EF4-FFF2-40B4-BE49-F238E27FC236}">
                <a16:creationId xmlns:a16="http://schemas.microsoft.com/office/drawing/2014/main" id="{BA343CC6-0AEF-425B-B50A-9BFF5CE20FF7}"/>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A2E9624F-2AD5-4274-BB0B-3FC2EDE974B2}"/>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graphicFrame>
        <p:nvGraphicFramePr>
          <p:cNvPr id="6" name="Table 4">
            <a:extLst>
              <a:ext uri="{FF2B5EF4-FFF2-40B4-BE49-F238E27FC236}">
                <a16:creationId xmlns:a16="http://schemas.microsoft.com/office/drawing/2014/main" id="{55C80995-5422-4A92-9DA0-680F8FB27170}"/>
              </a:ext>
            </a:extLst>
          </p:cNvPr>
          <p:cNvGraphicFramePr>
            <a:graphicFrameLocks noGrp="1"/>
          </p:cNvGraphicFramePr>
          <p:nvPr>
            <p:ph idx="1"/>
            <p:extLst>
              <p:ext uri="{D42A27DB-BD31-4B8C-83A1-F6EECF244321}">
                <p14:modId xmlns:p14="http://schemas.microsoft.com/office/powerpoint/2010/main" val="4171080514"/>
              </p:ext>
            </p:extLst>
          </p:nvPr>
        </p:nvGraphicFramePr>
        <p:xfrm>
          <a:off x="571501" y="1319500"/>
          <a:ext cx="10924868" cy="4293904"/>
        </p:xfrm>
        <a:graphic>
          <a:graphicData uri="http://schemas.openxmlformats.org/drawingml/2006/table">
            <a:tbl>
              <a:tblPr firstRow="1" bandRow="1">
                <a:tableStyleId>{5C22544A-7EE6-4342-B048-85BDC9FD1C3A}</a:tableStyleId>
              </a:tblPr>
              <a:tblGrid>
                <a:gridCol w="2859127">
                  <a:extLst>
                    <a:ext uri="{9D8B030D-6E8A-4147-A177-3AD203B41FA5}">
                      <a16:colId xmlns:a16="http://schemas.microsoft.com/office/drawing/2014/main" val="3666887573"/>
                    </a:ext>
                  </a:extLst>
                </a:gridCol>
                <a:gridCol w="3825961">
                  <a:extLst>
                    <a:ext uri="{9D8B030D-6E8A-4147-A177-3AD203B41FA5}">
                      <a16:colId xmlns:a16="http://schemas.microsoft.com/office/drawing/2014/main" val="481858389"/>
                    </a:ext>
                  </a:extLst>
                </a:gridCol>
                <a:gridCol w="4239780">
                  <a:extLst>
                    <a:ext uri="{9D8B030D-6E8A-4147-A177-3AD203B41FA5}">
                      <a16:colId xmlns:a16="http://schemas.microsoft.com/office/drawing/2014/main" val="3535631860"/>
                    </a:ext>
                  </a:extLst>
                </a:gridCol>
              </a:tblGrid>
              <a:tr h="536738">
                <a:tc>
                  <a:txBody>
                    <a:bodyPr/>
                    <a:lstStyle/>
                    <a:p>
                      <a:r>
                        <a:rPr lang="en-GB" sz="2000" b="0" i="0" kern="1200" dirty="0">
                          <a:solidFill>
                            <a:schemeClr val="lt1"/>
                          </a:solidFill>
                          <a:effectLst/>
                          <a:latin typeface="+mn-lt"/>
                          <a:ea typeface="+mn-ea"/>
                          <a:cs typeface="+mn-cs"/>
                        </a:rPr>
                        <a:t>↓ </a:t>
                      </a:r>
                      <a:r>
                        <a:rPr lang="en-GB" sz="2000" b="0" i="1" dirty="0"/>
                        <a:t>Views of…</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2000" dirty="0"/>
                        <a:t>Neoclassical Interventionism</a:t>
                      </a:r>
                    </a:p>
                  </a:txBody>
                  <a:tcPr anchor="ctr">
                    <a:lnT w="12700" cap="flat" cmpd="sng" algn="ctr">
                      <a:solidFill>
                        <a:schemeClr val="tx1"/>
                      </a:solidFill>
                      <a:prstDash val="solid"/>
                      <a:round/>
                      <a:headEnd type="none" w="med" len="med"/>
                      <a:tailEnd type="none" w="med" len="med"/>
                    </a:lnT>
                  </a:tcPr>
                </a:tc>
                <a:tc>
                  <a:txBody>
                    <a:bodyPr/>
                    <a:lstStyle/>
                    <a:p>
                      <a:r>
                        <a:rPr lang="en-GB" sz="2000" dirty="0"/>
                        <a:t>Neoliberal Decentralism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6597585"/>
                  </a:ext>
                </a:extLst>
              </a:tr>
              <a:tr h="536738">
                <a:tc>
                  <a:txBody>
                    <a:bodyPr/>
                    <a:lstStyle/>
                    <a:p>
                      <a:r>
                        <a:rPr lang="en-GB" sz="2000" b="1" dirty="0"/>
                        <a:t>Economic actors</a:t>
                      </a:r>
                    </a:p>
                  </a:txBody>
                  <a:tcPr anchor="ctr">
                    <a:lnL w="12700" cap="flat" cmpd="sng" algn="ctr">
                      <a:solidFill>
                        <a:schemeClr val="tx1"/>
                      </a:solidFill>
                      <a:prstDash val="solid"/>
                      <a:round/>
                      <a:headEnd type="none" w="med" len="med"/>
                      <a:tailEnd type="none" w="med" len="med"/>
                    </a:lnL>
                  </a:tcPr>
                </a:tc>
                <a:tc>
                  <a:txBody>
                    <a:bodyPr/>
                    <a:lstStyle/>
                    <a:p>
                      <a:r>
                        <a:rPr lang="en-GB" sz="2000" dirty="0"/>
                        <a:t>Sheep</a:t>
                      </a:r>
                    </a:p>
                  </a:txBody>
                  <a:tcPr anchor="ctr"/>
                </a:tc>
                <a:tc>
                  <a:txBody>
                    <a:bodyPr/>
                    <a:lstStyle/>
                    <a:p>
                      <a:r>
                        <a:rPr lang="en-GB" sz="2000" dirty="0"/>
                        <a:t>Wolves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6294539"/>
                  </a:ext>
                </a:extLst>
              </a:tr>
              <a:tr h="536738">
                <a:tc>
                  <a:txBody>
                    <a:bodyPr/>
                    <a:lstStyle/>
                    <a:p>
                      <a:r>
                        <a:rPr lang="en-GB" sz="2000" b="1" dirty="0"/>
                        <a:t>Incentives</a:t>
                      </a:r>
                    </a:p>
                  </a:txBody>
                  <a:tcPr anchor="ctr">
                    <a:lnL w="12700" cap="flat" cmpd="sng" algn="ctr">
                      <a:solidFill>
                        <a:schemeClr val="tx1"/>
                      </a:solidFill>
                      <a:prstDash val="solid"/>
                      <a:round/>
                      <a:headEnd type="none" w="med" len="med"/>
                      <a:tailEnd type="none" w="med" len="med"/>
                    </a:lnL>
                  </a:tcPr>
                </a:tc>
                <a:tc>
                  <a:txBody>
                    <a:bodyPr/>
                    <a:lstStyle/>
                    <a:p>
                      <a:r>
                        <a:rPr lang="en-GB" sz="2000" dirty="0"/>
                        <a:t>Material</a:t>
                      </a:r>
                    </a:p>
                  </a:txBody>
                  <a:tcPr anchor="ctr"/>
                </a:tc>
                <a:tc>
                  <a:txBody>
                    <a:bodyPr/>
                    <a:lstStyle/>
                    <a:p>
                      <a:r>
                        <a:rPr lang="en-GB" sz="2000" dirty="0"/>
                        <a:t>Cultural</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4438976"/>
                  </a:ext>
                </a:extLst>
              </a:tr>
              <a:tr h="536738">
                <a:tc>
                  <a:txBody>
                    <a:bodyPr/>
                    <a:lstStyle/>
                    <a:p>
                      <a:r>
                        <a:rPr lang="en-GB" sz="2000" b="1" dirty="0"/>
                        <a:t>Knowledge</a:t>
                      </a:r>
                    </a:p>
                  </a:txBody>
                  <a:tcPr anchor="ctr">
                    <a:lnL w="12700" cap="flat" cmpd="sng" algn="ctr">
                      <a:solidFill>
                        <a:schemeClr val="tx1"/>
                      </a:solidFill>
                      <a:prstDash val="solid"/>
                      <a:round/>
                      <a:headEnd type="none" w="med" len="med"/>
                      <a:tailEnd type="none" w="med" len="med"/>
                    </a:lnL>
                  </a:tcPr>
                </a:tc>
                <a:tc>
                  <a:txBody>
                    <a:bodyPr/>
                    <a:lstStyle/>
                    <a:p>
                      <a:r>
                        <a:rPr lang="en-GB" sz="2000" dirty="0"/>
                        <a:t>Objective (costs and benefits)</a:t>
                      </a:r>
                    </a:p>
                  </a:txBody>
                  <a:tcPr anchor="ctr"/>
                </a:tc>
                <a:tc>
                  <a:txBody>
                    <a:bodyPr/>
                    <a:lstStyle/>
                    <a:p>
                      <a:r>
                        <a:rPr lang="en-GB" sz="2000" dirty="0"/>
                        <a:t>Subjective (potential mutual gains)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3791360"/>
                  </a:ext>
                </a:extLst>
              </a:tr>
              <a:tr h="536738">
                <a:tc>
                  <a:txBody>
                    <a:bodyPr/>
                    <a:lstStyle/>
                    <a:p>
                      <a:r>
                        <a:rPr lang="en-GB" sz="2000" b="1" dirty="0"/>
                        <a:t>Environmental problem</a:t>
                      </a:r>
                    </a:p>
                  </a:txBody>
                  <a:tcPr anchor="ctr">
                    <a:lnL w="12700" cap="flat" cmpd="sng" algn="ctr">
                      <a:solidFill>
                        <a:schemeClr val="tx1"/>
                      </a:solidFill>
                      <a:prstDash val="solid"/>
                      <a:round/>
                      <a:headEnd type="none" w="med" len="med"/>
                      <a:tailEnd type="none" w="med" len="med"/>
                    </a:lnL>
                  </a:tcPr>
                </a:tc>
                <a:tc>
                  <a:txBody>
                    <a:bodyPr/>
                    <a:lstStyle/>
                    <a:p>
                      <a:r>
                        <a:rPr lang="en-GB" sz="2000" dirty="0"/>
                        <a:t>Imperfect prices</a:t>
                      </a:r>
                    </a:p>
                  </a:txBody>
                  <a:tcPr anchor="ctr"/>
                </a:tc>
                <a:tc>
                  <a:txBody>
                    <a:bodyPr/>
                    <a:lstStyle/>
                    <a:p>
                      <a:r>
                        <a:rPr lang="en-GB" sz="2000" dirty="0"/>
                        <a:t>Incomplete prices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0543367"/>
                  </a:ext>
                </a:extLst>
              </a:tr>
              <a:tr h="536738">
                <a:tc>
                  <a:txBody>
                    <a:bodyPr/>
                    <a:lstStyle/>
                    <a:p>
                      <a:r>
                        <a:rPr lang="en-GB" sz="2000" b="1" dirty="0"/>
                        <a:t>Environmental solution</a:t>
                      </a:r>
                    </a:p>
                  </a:txBody>
                  <a:tcPr anchor="ctr">
                    <a:lnL w="12700" cap="flat" cmpd="sng" algn="ctr">
                      <a:solidFill>
                        <a:schemeClr val="tx1"/>
                      </a:solidFill>
                      <a:prstDash val="solid"/>
                      <a:round/>
                      <a:headEnd type="none" w="med" len="med"/>
                      <a:tailEnd type="none" w="med" len="med"/>
                    </a:lnL>
                  </a:tcPr>
                </a:tc>
                <a:tc>
                  <a:txBody>
                    <a:bodyPr/>
                    <a:lstStyle/>
                    <a:p>
                      <a:r>
                        <a:rPr lang="en-GB" sz="2000" dirty="0"/>
                        <a:t>Centralised policies</a:t>
                      </a:r>
                    </a:p>
                  </a:txBody>
                  <a:tcPr anchor="ctr"/>
                </a:tc>
                <a:tc>
                  <a:txBody>
                    <a:bodyPr/>
                    <a:lstStyle/>
                    <a:p>
                      <a:r>
                        <a:rPr lang="en-GB" sz="2000" dirty="0"/>
                        <a:t>Decentralised discoveries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9441091"/>
                  </a:ext>
                </a:extLst>
              </a:tr>
              <a:tr h="536738">
                <a:tc>
                  <a:txBody>
                    <a:bodyPr/>
                    <a:lstStyle/>
                    <a:p>
                      <a:r>
                        <a:rPr lang="en-GB" sz="2000" b="1" dirty="0"/>
                        <a:t>Political economy</a:t>
                      </a:r>
                    </a:p>
                  </a:txBody>
                  <a:tcPr anchor="ctr">
                    <a:lnL w="12700" cap="flat" cmpd="sng" algn="ctr">
                      <a:solidFill>
                        <a:schemeClr val="tx1"/>
                      </a:solidFill>
                      <a:prstDash val="solid"/>
                      <a:round/>
                      <a:headEnd type="none" w="med" len="med"/>
                      <a:tailEnd type="none" w="med" len="med"/>
                    </a:lnL>
                  </a:tcPr>
                </a:tc>
                <a:tc>
                  <a:txBody>
                    <a:bodyPr/>
                    <a:lstStyle/>
                    <a:p>
                      <a:r>
                        <a:rPr lang="en-GB" sz="2000" dirty="0"/>
                        <a:t>Market failure</a:t>
                      </a:r>
                    </a:p>
                  </a:txBody>
                  <a:tcPr anchor="ctr"/>
                </a:tc>
                <a:tc>
                  <a:txBody>
                    <a:bodyPr/>
                    <a:lstStyle/>
                    <a:p>
                      <a:r>
                        <a:rPr lang="en-GB" sz="2000" dirty="0"/>
                        <a:t>State failure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8279596"/>
                  </a:ext>
                </a:extLst>
              </a:tr>
              <a:tr h="536738">
                <a:tc>
                  <a:txBody>
                    <a:bodyPr/>
                    <a:lstStyle/>
                    <a:p>
                      <a:r>
                        <a:rPr lang="en-GB" sz="2000" b="1" i="1" dirty="0"/>
                        <a:t>Examples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GB" sz="2000" i="1" dirty="0"/>
                        <a:t>Pigou, Samuelson, Jacobs, Dryzek</a:t>
                      </a:r>
                    </a:p>
                  </a:txBody>
                  <a:tcPr anchor="ctr">
                    <a:lnB w="12700" cap="flat" cmpd="sng" algn="ctr">
                      <a:solidFill>
                        <a:schemeClr val="tx1"/>
                      </a:solidFill>
                      <a:prstDash val="solid"/>
                      <a:round/>
                      <a:headEnd type="none" w="med" len="med"/>
                      <a:tailEnd type="none" w="med" len="med"/>
                    </a:lnB>
                  </a:tcPr>
                </a:tc>
                <a:tc>
                  <a:txBody>
                    <a:bodyPr/>
                    <a:lstStyle/>
                    <a:p>
                      <a:r>
                        <a:rPr lang="en-GB" sz="2000" i="1" dirty="0"/>
                        <a:t>Hayek, Anderson and Leal, Ostrom</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070553"/>
                  </a:ext>
                </a:extLst>
              </a:tr>
            </a:tbl>
          </a:graphicData>
        </a:graphic>
      </p:graphicFrame>
    </p:spTree>
    <p:extLst>
      <p:ext uri="{BB962C8B-B14F-4D97-AF65-F5344CB8AC3E}">
        <p14:creationId xmlns:p14="http://schemas.microsoft.com/office/powerpoint/2010/main" val="288289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3BBDB-4D48-40EA-89D9-C4F577C2F445}"/>
              </a:ext>
            </a:extLst>
          </p:cNvPr>
          <p:cNvSpPr>
            <a:spLocks noGrp="1"/>
          </p:cNvSpPr>
          <p:nvPr>
            <p:ph idx="1"/>
          </p:nvPr>
        </p:nvSpPr>
        <p:spPr>
          <a:xfrm>
            <a:off x="366769" y="1185413"/>
            <a:ext cx="6641200" cy="4841821"/>
          </a:xfrm>
        </p:spPr>
        <p:txBody>
          <a:bodyPr anchor="ctr"/>
          <a:lstStyle/>
          <a:p>
            <a:pPr>
              <a:lnSpc>
                <a:spcPct val="100000"/>
              </a:lnSpc>
              <a:spcBef>
                <a:spcPts val="1500"/>
              </a:spcBef>
            </a:pPr>
            <a:r>
              <a:rPr lang="en-GB" sz="1800" b="1" dirty="0"/>
              <a:t>Environmental harm occurs when prices do not properly internalise the costs and benefits of individual choices</a:t>
            </a:r>
          </a:p>
          <a:p>
            <a:pPr>
              <a:lnSpc>
                <a:spcPct val="100000"/>
              </a:lnSpc>
              <a:spcBef>
                <a:spcPts val="1500"/>
              </a:spcBef>
            </a:pPr>
            <a:r>
              <a:rPr lang="en-GB" sz="1800" b="1" dirty="0"/>
              <a:t>Incomplete prices lead to over-consumption of -</a:t>
            </a:r>
            <a:r>
              <a:rPr lang="en-GB" sz="1800" b="1" dirty="0" err="1"/>
              <a:t>ve</a:t>
            </a:r>
            <a:r>
              <a:rPr lang="en-GB" sz="1800" b="1" dirty="0"/>
              <a:t> externalities and the under-consumption of +</a:t>
            </a:r>
            <a:r>
              <a:rPr lang="en-GB" sz="1800" b="1" dirty="0" err="1"/>
              <a:t>ve</a:t>
            </a:r>
            <a:r>
              <a:rPr lang="en-GB" sz="1800" b="1" dirty="0"/>
              <a:t> externalities</a:t>
            </a:r>
          </a:p>
          <a:p>
            <a:pPr lvl="1">
              <a:spcBef>
                <a:spcPts val="1500"/>
              </a:spcBef>
            </a:pPr>
            <a:r>
              <a:rPr lang="en-GB" sz="1600" dirty="0"/>
              <a:t>Excessive pollution and health risks;</a:t>
            </a:r>
          </a:p>
          <a:p>
            <a:pPr lvl="1">
              <a:spcBef>
                <a:spcPts val="1500"/>
              </a:spcBef>
            </a:pPr>
            <a:r>
              <a:rPr lang="en-GB" sz="1600" dirty="0"/>
              <a:t>Excessive environmental damage and erosion of ecosystem services;</a:t>
            </a:r>
          </a:p>
          <a:p>
            <a:pPr lvl="1">
              <a:spcBef>
                <a:spcPts val="1500"/>
              </a:spcBef>
            </a:pPr>
            <a:r>
              <a:rPr lang="en-GB" sz="1600" dirty="0"/>
              <a:t>Insufficient regard for the habitats and biodiversity that underpins ecosystem service provision;</a:t>
            </a:r>
          </a:p>
          <a:p>
            <a:pPr lvl="1">
              <a:spcBef>
                <a:spcPts val="1500"/>
              </a:spcBef>
            </a:pPr>
            <a:r>
              <a:rPr lang="en-GB" sz="1600" dirty="0"/>
              <a:t>Insufficient regard for environmental goods such as amenities and a stable, liveable climate.</a:t>
            </a:r>
          </a:p>
          <a:p>
            <a:pPr>
              <a:lnSpc>
                <a:spcPct val="100000"/>
              </a:lnSpc>
              <a:spcBef>
                <a:spcPts val="1500"/>
              </a:spcBef>
            </a:pPr>
            <a:r>
              <a:rPr lang="en-GB" sz="1800" b="1" dirty="0"/>
              <a:t>This all adds up to the rule:</a:t>
            </a:r>
          </a:p>
          <a:p>
            <a:pPr lvl="1">
              <a:spcBef>
                <a:spcPts val="1500"/>
              </a:spcBef>
            </a:pPr>
            <a:r>
              <a:rPr lang="en-GB" sz="1600" dirty="0"/>
              <a:t>Without intervention, markets will realise short-term pleasures at the expense of insufficient investment in long-run welfare</a:t>
            </a:r>
          </a:p>
        </p:txBody>
      </p:sp>
      <p:sp>
        <p:nvSpPr>
          <p:cNvPr id="3" name="Title 2">
            <a:extLst>
              <a:ext uri="{FF2B5EF4-FFF2-40B4-BE49-F238E27FC236}">
                <a16:creationId xmlns:a16="http://schemas.microsoft.com/office/drawing/2014/main" id="{56509F32-C65A-4E55-8900-354594C3892D}"/>
              </a:ext>
            </a:extLst>
          </p:cNvPr>
          <p:cNvSpPr>
            <a:spLocks noGrp="1"/>
          </p:cNvSpPr>
          <p:nvPr>
            <p:ph type="title"/>
          </p:nvPr>
        </p:nvSpPr>
        <p:spPr/>
        <p:txBody>
          <a:bodyPr/>
          <a:lstStyle/>
          <a:p>
            <a:r>
              <a:rPr lang="en-GB" dirty="0"/>
              <a:t>A) Externalities and </a:t>
            </a:r>
            <a:r>
              <a:rPr lang="en-GB" dirty="0">
                <a:solidFill>
                  <a:srgbClr val="002060"/>
                </a:solidFill>
              </a:rPr>
              <a:t>market</a:t>
            </a:r>
            <a:r>
              <a:rPr lang="en-GB" dirty="0"/>
              <a:t> failure </a:t>
            </a:r>
          </a:p>
        </p:txBody>
      </p:sp>
      <p:sp>
        <p:nvSpPr>
          <p:cNvPr id="4" name="Footer Placeholder 3">
            <a:extLst>
              <a:ext uri="{FF2B5EF4-FFF2-40B4-BE49-F238E27FC236}">
                <a16:creationId xmlns:a16="http://schemas.microsoft.com/office/drawing/2014/main" id="{074FCD9E-AB9B-4AC9-9814-858BF3AA1FC4}"/>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A6B41795-E286-408F-8488-922C9649832A}"/>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pic>
        <p:nvPicPr>
          <p:cNvPr id="7" name="Picture 6" descr="A picture containing object, clock&#10;&#10;Description automatically generated">
            <a:extLst>
              <a:ext uri="{FF2B5EF4-FFF2-40B4-BE49-F238E27FC236}">
                <a16:creationId xmlns:a16="http://schemas.microsoft.com/office/drawing/2014/main" id="{5F393329-2A10-4127-AC3E-5217A7768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538" y="1892182"/>
            <a:ext cx="4175040" cy="3428285"/>
          </a:xfrm>
          <a:prstGeom prst="rect">
            <a:avLst/>
          </a:prstGeom>
        </p:spPr>
      </p:pic>
      <p:cxnSp>
        <p:nvCxnSpPr>
          <p:cNvPr id="8" name="Straight Connector 7">
            <a:extLst>
              <a:ext uri="{FF2B5EF4-FFF2-40B4-BE49-F238E27FC236}">
                <a16:creationId xmlns:a16="http://schemas.microsoft.com/office/drawing/2014/main" id="{444EA91F-501F-4E08-B2F7-BB3C83EC89B9}"/>
              </a:ext>
            </a:extLst>
          </p:cNvPr>
          <p:cNvCxnSpPr/>
          <p:nvPr/>
        </p:nvCxnSpPr>
        <p:spPr>
          <a:xfrm flipH="1">
            <a:off x="7719655" y="3283849"/>
            <a:ext cx="175606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9B42587-90B7-46E0-9121-FDB9C10D707E}"/>
              </a:ext>
            </a:extLst>
          </p:cNvPr>
          <p:cNvCxnSpPr>
            <a:cxnSpLocks/>
          </p:cNvCxnSpPr>
          <p:nvPr/>
        </p:nvCxnSpPr>
        <p:spPr>
          <a:xfrm flipH="1">
            <a:off x="7719655" y="3893449"/>
            <a:ext cx="235527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DA79FEFA-AE0C-4DB8-A884-EF9FFECBF28A}"/>
              </a:ext>
            </a:extLst>
          </p:cNvPr>
          <p:cNvCxnSpPr/>
          <p:nvPr/>
        </p:nvCxnSpPr>
        <p:spPr>
          <a:xfrm>
            <a:off x="9516994" y="3312424"/>
            <a:ext cx="0" cy="179762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51FD06C6-E09E-470B-AECC-8FC659591353}"/>
              </a:ext>
            </a:extLst>
          </p:cNvPr>
          <p:cNvCxnSpPr>
            <a:cxnSpLocks/>
          </p:cNvCxnSpPr>
          <p:nvPr/>
        </p:nvCxnSpPr>
        <p:spPr>
          <a:xfrm>
            <a:off x="10132944" y="3922024"/>
            <a:ext cx="0" cy="118802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8CAC3C18-9FFB-4AD3-A020-0F9C098CBC18}"/>
              </a:ext>
            </a:extLst>
          </p:cNvPr>
          <p:cNvCxnSpPr/>
          <p:nvPr/>
        </p:nvCxnSpPr>
        <p:spPr>
          <a:xfrm flipV="1">
            <a:off x="10132944" y="2689547"/>
            <a:ext cx="0" cy="120390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52D44CC-C087-40FC-8DE5-BA7D6AC87F72}"/>
              </a:ext>
            </a:extLst>
          </p:cNvPr>
          <p:cNvCxnSpPr>
            <a:cxnSpLocks/>
          </p:cNvCxnSpPr>
          <p:nvPr/>
        </p:nvCxnSpPr>
        <p:spPr>
          <a:xfrm flipV="1">
            <a:off x="9575011" y="2775272"/>
            <a:ext cx="556201" cy="555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12D40019-CE31-4C98-B895-AB9FACE12D24}"/>
              </a:ext>
            </a:extLst>
          </p:cNvPr>
          <p:cNvCxnSpPr>
            <a:cxnSpLocks/>
          </p:cNvCxnSpPr>
          <p:nvPr/>
        </p:nvCxnSpPr>
        <p:spPr>
          <a:xfrm flipV="1">
            <a:off x="9655825" y="2930847"/>
            <a:ext cx="474952" cy="47495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90E5CBCB-6AA1-48A7-87E4-953969E9176C}"/>
              </a:ext>
            </a:extLst>
          </p:cNvPr>
          <p:cNvCxnSpPr>
            <a:cxnSpLocks/>
          </p:cNvCxnSpPr>
          <p:nvPr/>
        </p:nvCxnSpPr>
        <p:spPr>
          <a:xfrm flipV="1">
            <a:off x="9727411" y="3080250"/>
            <a:ext cx="403366" cy="402686"/>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472247CF-9339-4F57-A7D7-F51AE20DD8E6}"/>
              </a:ext>
            </a:extLst>
          </p:cNvPr>
          <p:cNvCxnSpPr>
            <a:cxnSpLocks/>
          </p:cNvCxnSpPr>
          <p:nvPr/>
        </p:nvCxnSpPr>
        <p:spPr>
          <a:xfrm flipV="1">
            <a:off x="9808225" y="3235647"/>
            <a:ext cx="322552" cy="32255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338CBCC7-409A-40DF-A571-82D72CF3691B}"/>
              </a:ext>
            </a:extLst>
          </p:cNvPr>
          <p:cNvCxnSpPr>
            <a:cxnSpLocks/>
          </p:cNvCxnSpPr>
          <p:nvPr/>
        </p:nvCxnSpPr>
        <p:spPr>
          <a:xfrm flipV="1">
            <a:off x="9879811" y="3387305"/>
            <a:ext cx="248450" cy="24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38290E-82AB-4D5F-BBFB-BD10E3E8F2E2}"/>
              </a:ext>
            </a:extLst>
          </p:cNvPr>
          <p:cNvCxnSpPr>
            <a:cxnSpLocks/>
          </p:cNvCxnSpPr>
          <p:nvPr/>
        </p:nvCxnSpPr>
        <p:spPr>
          <a:xfrm flipV="1">
            <a:off x="9960625" y="3555202"/>
            <a:ext cx="155397" cy="15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4F8E58-63B4-4A88-937F-C37E6EE20FC6}"/>
              </a:ext>
            </a:extLst>
          </p:cNvPr>
          <p:cNvCxnSpPr>
            <a:cxnSpLocks/>
          </p:cNvCxnSpPr>
          <p:nvPr/>
        </p:nvCxnSpPr>
        <p:spPr>
          <a:xfrm flipV="1">
            <a:off x="9879811" y="3385419"/>
            <a:ext cx="254866" cy="2499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0AEC30A9-62D1-4E20-8B6D-8EF755A1E9A1}"/>
              </a:ext>
            </a:extLst>
          </p:cNvPr>
          <p:cNvCxnSpPr>
            <a:cxnSpLocks/>
          </p:cNvCxnSpPr>
          <p:nvPr/>
        </p:nvCxnSpPr>
        <p:spPr>
          <a:xfrm flipV="1">
            <a:off x="9960625" y="3539447"/>
            <a:ext cx="174052" cy="171152"/>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37F5AEC5-AF5A-44BC-ABB2-B8C1F81B4029}"/>
              </a:ext>
            </a:extLst>
          </p:cNvPr>
          <p:cNvCxnSpPr>
            <a:cxnSpLocks/>
          </p:cNvCxnSpPr>
          <p:nvPr/>
        </p:nvCxnSpPr>
        <p:spPr>
          <a:xfrm flipV="1">
            <a:off x="10032211" y="3691848"/>
            <a:ext cx="96050" cy="9589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16E26EE3-DE6A-4653-897C-004BB101A457}"/>
              </a:ext>
            </a:extLst>
          </p:cNvPr>
          <p:cNvCxnSpPr>
            <a:cxnSpLocks/>
          </p:cNvCxnSpPr>
          <p:nvPr/>
        </p:nvCxnSpPr>
        <p:spPr>
          <a:xfrm flipV="1">
            <a:off x="10099049" y="3810048"/>
            <a:ext cx="35628" cy="38894"/>
          </a:xfrm>
          <a:prstGeom prst="line">
            <a:avLst/>
          </a:prstGeom>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B8DAA23D-D91A-4AB2-B5C2-96C78C74750E}"/>
              </a:ext>
            </a:extLst>
          </p:cNvPr>
          <p:cNvSpPr txBox="1"/>
          <p:nvPr/>
        </p:nvSpPr>
        <p:spPr>
          <a:xfrm>
            <a:off x="9240054" y="5286191"/>
            <a:ext cx="550715" cy="292388"/>
          </a:xfrm>
          <a:prstGeom prst="rect">
            <a:avLst/>
          </a:prstGeom>
          <a:noFill/>
        </p:spPr>
        <p:txBody>
          <a:bodyPr wrap="square" rtlCol="0">
            <a:spAutoFit/>
          </a:bodyPr>
          <a:lstStyle/>
          <a:p>
            <a:pPr algn="ctr"/>
            <a:r>
              <a:rPr lang="en-GB" sz="1300" dirty="0"/>
              <a:t>Q</a:t>
            </a:r>
            <a:r>
              <a:rPr lang="en-GB" sz="1300" baseline="-25000" dirty="0"/>
              <a:t>2</a:t>
            </a:r>
          </a:p>
        </p:txBody>
      </p:sp>
      <p:sp>
        <p:nvSpPr>
          <p:cNvPr id="24" name="TextBox 23">
            <a:extLst>
              <a:ext uri="{FF2B5EF4-FFF2-40B4-BE49-F238E27FC236}">
                <a16:creationId xmlns:a16="http://schemas.microsoft.com/office/drawing/2014/main" id="{6D9C611E-581D-4829-A028-1A101619DB89}"/>
              </a:ext>
            </a:extLst>
          </p:cNvPr>
          <p:cNvSpPr txBox="1"/>
          <p:nvPr/>
        </p:nvSpPr>
        <p:spPr>
          <a:xfrm>
            <a:off x="9859319" y="5286191"/>
            <a:ext cx="550715" cy="292388"/>
          </a:xfrm>
          <a:prstGeom prst="rect">
            <a:avLst/>
          </a:prstGeom>
          <a:noFill/>
        </p:spPr>
        <p:txBody>
          <a:bodyPr wrap="square" rtlCol="0">
            <a:spAutoFit/>
          </a:bodyPr>
          <a:lstStyle/>
          <a:p>
            <a:pPr algn="ctr"/>
            <a:r>
              <a:rPr lang="en-GB" sz="1300" dirty="0"/>
              <a:t>Q</a:t>
            </a:r>
            <a:r>
              <a:rPr lang="en-GB" sz="1300" baseline="-25000" dirty="0"/>
              <a:t>1</a:t>
            </a:r>
          </a:p>
        </p:txBody>
      </p:sp>
      <p:sp>
        <p:nvSpPr>
          <p:cNvPr id="25" name="TextBox 24">
            <a:extLst>
              <a:ext uri="{FF2B5EF4-FFF2-40B4-BE49-F238E27FC236}">
                <a16:creationId xmlns:a16="http://schemas.microsoft.com/office/drawing/2014/main" id="{7ABD1FE1-2FA0-4CFC-A948-FC27AE6E1C98}"/>
              </a:ext>
            </a:extLst>
          </p:cNvPr>
          <p:cNvSpPr txBox="1"/>
          <p:nvPr/>
        </p:nvSpPr>
        <p:spPr>
          <a:xfrm>
            <a:off x="7130537" y="3747255"/>
            <a:ext cx="550715" cy="292388"/>
          </a:xfrm>
          <a:prstGeom prst="rect">
            <a:avLst/>
          </a:prstGeom>
          <a:noFill/>
        </p:spPr>
        <p:txBody>
          <a:bodyPr wrap="square" rtlCol="0">
            <a:spAutoFit/>
          </a:bodyPr>
          <a:lstStyle/>
          <a:p>
            <a:pPr algn="ctr"/>
            <a:r>
              <a:rPr lang="en-GB" sz="1300" dirty="0"/>
              <a:t>P</a:t>
            </a:r>
            <a:r>
              <a:rPr lang="en-GB" sz="1300" baseline="-25000" dirty="0"/>
              <a:t>1</a:t>
            </a:r>
          </a:p>
        </p:txBody>
      </p:sp>
      <p:sp>
        <p:nvSpPr>
          <p:cNvPr id="26" name="TextBox 25">
            <a:extLst>
              <a:ext uri="{FF2B5EF4-FFF2-40B4-BE49-F238E27FC236}">
                <a16:creationId xmlns:a16="http://schemas.microsoft.com/office/drawing/2014/main" id="{0E100B00-702C-4D46-A63D-3AA70E85D658}"/>
              </a:ext>
            </a:extLst>
          </p:cNvPr>
          <p:cNvSpPr txBox="1"/>
          <p:nvPr/>
        </p:nvSpPr>
        <p:spPr>
          <a:xfrm>
            <a:off x="7125065" y="3145304"/>
            <a:ext cx="550715" cy="292388"/>
          </a:xfrm>
          <a:prstGeom prst="rect">
            <a:avLst/>
          </a:prstGeom>
          <a:noFill/>
        </p:spPr>
        <p:txBody>
          <a:bodyPr wrap="square" rtlCol="0">
            <a:spAutoFit/>
          </a:bodyPr>
          <a:lstStyle/>
          <a:p>
            <a:pPr algn="ctr"/>
            <a:r>
              <a:rPr lang="en-GB" sz="1300" dirty="0"/>
              <a:t>P</a:t>
            </a:r>
            <a:r>
              <a:rPr lang="en-GB" sz="1300" baseline="-25000" dirty="0"/>
              <a:t>2</a:t>
            </a:r>
          </a:p>
        </p:txBody>
      </p:sp>
      <p:sp>
        <p:nvSpPr>
          <p:cNvPr id="27" name="TextBox 26">
            <a:extLst>
              <a:ext uri="{FF2B5EF4-FFF2-40B4-BE49-F238E27FC236}">
                <a16:creationId xmlns:a16="http://schemas.microsoft.com/office/drawing/2014/main" id="{78355285-ADB4-4261-9014-92EC2A3D49AB}"/>
              </a:ext>
            </a:extLst>
          </p:cNvPr>
          <p:cNvSpPr txBox="1"/>
          <p:nvPr/>
        </p:nvSpPr>
        <p:spPr>
          <a:xfrm>
            <a:off x="7163468" y="2055269"/>
            <a:ext cx="550715" cy="292388"/>
          </a:xfrm>
          <a:prstGeom prst="rect">
            <a:avLst/>
          </a:prstGeom>
          <a:noFill/>
        </p:spPr>
        <p:txBody>
          <a:bodyPr wrap="square" rtlCol="0">
            <a:spAutoFit/>
          </a:bodyPr>
          <a:lstStyle/>
          <a:p>
            <a:pPr algn="ctr"/>
            <a:r>
              <a:rPr lang="en-GB" sz="1300" b="1" dirty="0"/>
              <a:t>P</a:t>
            </a:r>
          </a:p>
        </p:txBody>
      </p:sp>
      <p:sp>
        <p:nvSpPr>
          <p:cNvPr id="28" name="TextBox 27">
            <a:extLst>
              <a:ext uri="{FF2B5EF4-FFF2-40B4-BE49-F238E27FC236}">
                <a16:creationId xmlns:a16="http://schemas.microsoft.com/office/drawing/2014/main" id="{CB7ADD9C-053A-4C38-AC9B-515E26DB3A8E}"/>
              </a:ext>
            </a:extLst>
          </p:cNvPr>
          <p:cNvSpPr txBox="1"/>
          <p:nvPr/>
        </p:nvSpPr>
        <p:spPr>
          <a:xfrm>
            <a:off x="11230413" y="5237483"/>
            <a:ext cx="550715" cy="292388"/>
          </a:xfrm>
          <a:prstGeom prst="rect">
            <a:avLst/>
          </a:prstGeom>
          <a:noFill/>
        </p:spPr>
        <p:txBody>
          <a:bodyPr wrap="square" rtlCol="0">
            <a:spAutoFit/>
          </a:bodyPr>
          <a:lstStyle/>
          <a:p>
            <a:pPr algn="ctr"/>
            <a:r>
              <a:rPr lang="en-GB" sz="1300" b="1" dirty="0"/>
              <a:t>Q</a:t>
            </a:r>
          </a:p>
        </p:txBody>
      </p:sp>
      <p:sp>
        <p:nvSpPr>
          <p:cNvPr id="29" name="TextBox 28">
            <a:extLst>
              <a:ext uri="{FF2B5EF4-FFF2-40B4-BE49-F238E27FC236}">
                <a16:creationId xmlns:a16="http://schemas.microsoft.com/office/drawing/2014/main" id="{7CB4DE46-90DE-43AD-BDCD-03C32B4AAE35}"/>
              </a:ext>
            </a:extLst>
          </p:cNvPr>
          <p:cNvSpPr txBox="1"/>
          <p:nvPr/>
        </p:nvSpPr>
        <p:spPr>
          <a:xfrm>
            <a:off x="10811344" y="4555004"/>
            <a:ext cx="694426" cy="292388"/>
          </a:xfrm>
          <a:prstGeom prst="rect">
            <a:avLst/>
          </a:prstGeom>
          <a:noFill/>
        </p:spPr>
        <p:txBody>
          <a:bodyPr wrap="square" rtlCol="0">
            <a:spAutoFit/>
          </a:bodyPr>
          <a:lstStyle/>
          <a:p>
            <a:pPr algn="ctr"/>
            <a:r>
              <a:rPr lang="en-GB" sz="1300" dirty="0"/>
              <a:t>PMB</a:t>
            </a:r>
            <a:endParaRPr lang="en-GB" sz="1300" baseline="-25000" dirty="0"/>
          </a:p>
        </p:txBody>
      </p:sp>
      <p:sp>
        <p:nvSpPr>
          <p:cNvPr id="30" name="TextBox 29">
            <a:extLst>
              <a:ext uri="{FF2B5EF4-FFF2-40B4-BE49-F238E27FC236}">
                <a16:creationId xmlns:a16="http://schemas.microsoft.com/office/drawing/2014/main" id="{DF769E78-BE4E-4DB3-AACB-0CBCDDD9AA4B}"/>
              </a:ext>
            </a:extLst>
          </p:cNvPr>
          <p:cNvSpPr txBox="1"/>
          <p:nvPr/>
        </p:nvSpPr>
        <p:spPr>
          <a:xfrm>
            <a:off x="10630369" y="3013217"/>
            <a:ext cx="694426" cy="292388"/>
          </a:xfrm>
          <a:prstGeom prst="rect">
            <a:avLst/>
          </a:prstGeom>
          <a:noFill/>
        </p:spPr>
        <p:txBody>
          <a:bodyPr wrap="square" rtlCol="0">
            <a:spAutoFit/>
          </a:bodyPr>
          <a:lstStyle/>
          <a:p>
            <a:pPr algn="ctr"/>
            <a:r>
              <a:rPr lang="en-GB" sz="1300" dirty="0"/>
              <a:t>PMC</a:t>
            </a:r>
            <a:endParaRPr lang="en-GB" sz="1300" baseline="-25000" dirty="0"/>
          </a:p>
        </p:txBody>
      </p:sp>
      <p:sp>
        <p:nvSpPr>
          <p:cNvPr id="31" name="TextBox 30">
            <a:extLst>
              <a:ext uri="{FF2B5EF4-FFF2-40B4-BE49-F238E27FC236}">
                <a16:creationId xmlns:a16="http://schemas.microsoft.com/office/drawing/2014/main" id="{AB225CDF-A5CF-4C63-87C7-617C3AE9FD96}"/>
              </a:ext>
            </a:extLst>
          </p:cNvPr>
          <p:cNvSpPr txBox="1"/>
          <p:nvPr/>
        </p:nvSpPr>
        <p:spPr>
          <a:xfrm>
            <a:off x="10537246" y="1972665"/>
            <a:ext cx="694426" cy="292388"/>
          </a:xfrm>
          <a:prstGeom prst="rect">
            <a:avLst/>
          </a:prstGeom>
          <a:noFill/>
        </p:spPr>
        <p:txBody>
          <a:bodyPr wrap="square" rtlCol="0">
            <a:spAutoFit/>
          </a:bodyPr>
          <a:lstStyle/>
          <a:p>
            <a:pPr algn="ctr"/>
            <a:r>
              <a:rPr lang="en-GB" sz="1300" dirty="0"/>
              <a:t>SMC</a:t>
            </a:r>
            <a:endParaRPr lang="en-GB" sz="1300" baseline="-25000" dirty="0"/>
          </a:p>
        </p:txBody>
      </p:sp>
    </p:spTree>
    <p:extLst>
      <p:ext uri="{BB962C8B-B14F-4D97-AF65-F5344CB8AC3E}">
        <p14:creationId xmlns:p14="http://schemas.microsoft.com/office/powerpoint/2010/main" val="137564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15BCD-D012-4F55-87DF-62F6E7DC1F4B}"/>
              </a:ext>
            </a:extLst>
          </p:cNvPr>
          <p:cNvSpPr>
            <a:spLocks noGrp="1"/>
          </p:cNvSpPr>
          <p:nvPr>
            <p:ph idx="1"/>
          </p:nvPr>
        </p:nvSpPr>
        <p:spPr>
          <a:xfrm>
            <a:off x="5264238" y="793027"/>
            <a:ext cx="6448131" cy="5271946"/>
          </a:xfrm>
        </p:spPr>
        <p:txBody>
          <a:bodyPr anchor="ctr"/>
          <a:lstStyle/>
          <a:p>
            <a:pPr>
              <a:lnSpc>
                <a:spcPct val="100000"/>
              </a:lnSpc>
              <a:spcBef>
                <a:spcPts val="2000"/>
              </a:spcBef>
            </a:pPr>
            <a:r>
              <a:rPr lang="en-GB" sz="1900" b="1" dirty="0"/>
              <a:t>The dominant view in neoclassical economics is that environmental goods are “incentive incompatible”</a:t>
            </a:r>
          </a:p>
          <a:p>
            <a:pPr lvl="1">
              <a:spcBef>
                <a:spcPts val="2000"/>
              </a:spcBef>
            </a:pPr>
            <a:r>
              <a:rPr lang="en-GB" sz="1600" dirty="0"/>
              <a:t>Largely consist of “open access resources”</a:t>
            </a:r>
          </a:p>
          <a:p>
            <a:pPr lvl="1">
              <a:spcBef>
                <a:spcPts val="2000"/>
              </a:spcBef>
            </a:pPr>
            <a:r>
              <a:rPr lang="en-GB" sz="1600" dirty="0"/>
              <a:t>Consistently impose known-value externalities</a:t>
            </a:r>
          </a:p>
          <a:p>
            <a:pPr lvl="1">
              <a:spcBef>
                <a:spcPts val="2000"/>
              </a:spcBef>
            </a:pPr>
            <a:r>
              <a:rPr lang="en-GB" sz="1600" dirty="0"/>
              <a:t>Are “public” goods (i.e., they exhibit non-rivalry and non-excludability)</a:t>
            </a:r>
          </a:p>
          <a:p>
            <a:pPr>
              <a:lnSpc>
                <a:spcPct val="100000"/>
              </a:lnSpc>
              <a:spcBef>
                <a:spcPts val="2000"/>
              </a:spcBef>
            </a:pPr>
            <a:r>
              <a:rPr lang="en-GB" sz="1900" b="1" dirty="0"/>
              <a:t>Given the ubiquity of environmental market failure, state intervention is required to shift allocation decisions back to Pareto optimality</a:t>
            </a:r>
          </a:p>
          <a:p>
            <a:pPr lvl="1">
              <a:spcBef>
                <a:spcPts val="2000"/>
              </a:spcBef>
            </a:pPr>
            <a:r>
              <a:rPr lang="en-GB" sz="1600" dirty="0"/>
              <a:t>Efficient property rights (e.g., common fisheries policy)</a:t>
            </a:r>
          </a:p>
          <a:p>
            <a:pPr lvl="1">
              <a:spcBef>
                <a:spcPts val="2000"/>
              </a:spcBef>
            </a:pPr>
            <a:r>
              <a:rPr lang="en-GB" sz="1600" dirty="0"/>
              <a:t>Information-efficient regulations (e.g., Control of Pollution acts)</a:t>
            </a:r>
          </a:p>
          <a:p>
            <a:pPr lvl="1">
              <a:spcBef>
                <a:spcPts val="2000"/>
              </a:spcBef>
            </a:pPr>
            <a:r>
              <a:rPr lang="en-GB" sz="1600" dirty="0"/>
              <a:t>Pigouvian taxes (e.g., green energy taxes)</a:t>
            </a:r>
          </a:p>
          <a:p>
            <a:pPr lvl="1">
              <a:spcBef>
                <a:spcPts val="2000"/>
              </a:spcBef>
            </a:pPr>
            <a:r>
              <a:rPr lang="en-GB" sz="1600" dirty="0"/>
              <a:t>Permits and trading systems (e.g., the E.U.’s ETS)</a:t>
            </a:r>
          </a:p>
        </p:txBody>
      </p:sp>
      <p:sp>
        <p:nvSpPr>
          <p:cNvPr id="3" name="Title 2">
            <a:extLst>
              <a:ext uri="{FF2B5EF4-FFF2-40B4-BE49-F238E27FC236}">
                <a16:creationId xmlns:a16="http://schemas.microsoft.com/office/drawing/2014/main" id="{2A90DAB5-4EA8-4E02-B80B-5487F381AC55}"/>
              </a:ext>
            </a:extLst>
          </p:cNvPr>
          <p:cNvSpPr>
            <a:spLocks noGrp="1"/>
          </p:cNvSpPr>
          <p:nvPr>
            <p:ph type="title"/>
          </p:nvPr>
        </p:nvSpPr>
        <p:spPr>
          <a:xfrm>
            <a:off x="431999" y="745279"/>
            <a:ext cx="4076500" cy="1051238"/>
          </a:xfrm>
        </p:spPr>
        <p:txBody>
          <a:bodyPr/>
          <a:lstStyle/>
          <a:p>
            <a:r>
              <a:rPr lang="en-GB" dirty="0"/>
              <a:t>Should we fear market failure?</a:t>
            </a:r>
          </a:p>
        </p:txBody>
      </p:sp>
      <p:sp>
        <p:nvSpPr>
          <p:cNvPr id="4" name="Footer Placeholder 3">
            <a:extLst>
              <a:ext uri="{FF2B5EF4-FFF2-40B4-BE49-F238E27FC236}">
                <a16:creationId xmlns:a16="http://schemas.microsoft.com/office/drawing/2014/main" id="{BC5ECA18-76C6-41C4-961F-FDE36C1E90B7}"/>
              </a:ext>
            </a:extLst>
          </p:cNvPr>
          <p:cNvSpPr>
            <a:spLocks noGrp="1"/>
          </p:cNvSpPr>
          <p:nvPr>
            <p:ph type="ftr" sz="quarter" idx="10"/>
          </p:nvPr>
        </p:nvSpPr>
        <p:spPr/>
        <p:txBody>
          <a:bodyPr/>
          <a:lstStyle/>
          <a:p>
            <a:r>
              <a:rPr lang="en-GB"/>
              <a:t>Economic Principles</a:t>
            </a:r>
            <a:endParaRPr lang="en-GB" dirty="0"/>
          </a:p>
        </p:txBody>
      </p:sp>
      <p:sp>
        <p:nvSpPr>
          <p:cNvPr id="5" name="Slide Number Placeholder 4">
            <a:extLst>
              <a:ext uri="{FF2B5EF4-FFF2-40B4-BE49-F238E27FC236}">
                <a16:creationId xmlns:a16="http://schemas.microsoft.com/office/drawing/2014/main" id="{E466E124-73D5-4AD5-86E0-C1E343BC3A2D}"/>
              </a:ext>
            </a:extLst>
          </p:cNvPr>
          <p:cNvSpPr>
            <a:spLocks noGrp="1"/>
          </p:cNvSpPr>
          <p:nvPr>
            <p:ph type="sldNum" sz="quarter" idx="11"/>
          </p:nvPr>
        </p:nvSpPr>
        <p:spPr/>
        <p:txBody>
          <a:bodyPr/>
          <a:lstStyle/>
          <a:p>
            <a:pPr rtl="0"/>
            <a:fld id="{19B51A1E-902D-48AF-9020-955120F399B6}" type="slidenum">
              <a:rPr lang="en-GB" noProof="0" smtClean="0"/>
              <a:pPr rtl="0"/>
              <a:t>9</a:t>
            </a:fld>
            <a:endParaRPr lang="en-GB" noProof="0"/>
          </a:p>
        </p:txBody>
      </p:sp>
      <p:pic>
        <p:nvPicPr>
          <p:cNvPr id="6" name="Picture 5" descr="A picture containing fence, outdoor, sign, boy&#10;&#10;Description automatically generated">
            <a:extLst>
              <a:ext uri="{FF2B5EF4-FFF2-40B4-BE49-F238E27FC236}">
                <a16:creationId xmlns:a16="http://schemas.microsoft.com/office/drawing/2014/main" id="{C82CC140-88BC-45FA-8700-5ADBB0D67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99" y="2133600"/>
            <a:ext cx="4292510" cy="3380862"/>
          </a:xfrm>
          <a:prstGeom prst="rect">
            <a:avLst/>
          </a:prstGeom>
          <a:ln>
            <a:solidFill>
              <a:schemeClr val="accent2"/>
            </a:solidFill>
          </a:ln>
        </p:spPr>
      </p:pic>
    </p:spTree>
    <p:extLst>
      <p:ext uri="{BB962C8B-B14F-4D97-AF65-F5344CB8AC3E}">
        <p14:creationId xmlns:p14="http://schemas.microsoft.com/office/powerpoint/2010/main" val="2114049664"/>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3835</TotalTime>
  <Words>1889</Words>
  <Application>Microsoft Office PowerPoint</Application>
  <PresentationFormat>Widescreen</PresentationFormat>
  <Paragraphs>180</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Calibri</vt:lpstr>
      <vt:lpstr>Times New Roman</vt:lpstr>
      <vt:lpstr>Arial</vt:lpstr>
      <vt:lpstr>Rockwell</vt:lpstr>
      <vt:lpstr>Office Theme</vt:lpstr>
      <vt:lpstr>PowerPoint Presentation</vt:lpstr>
      <vt:lpstr>Prelude: The other-worldly confidence of the economist</vt:lpstr>
      <vt:lpstr>1. Utilitarianism: a recap</vt:lpstr>
      <vt:lpstr>Moral objections, acts, and rules</vt:lpstr>
      <vt:lpstr>Rules, acts, and economics</vt:lpstr>
      <vt:lpstr>2. Which kind of economist are you?</vt:lpstr>
      <vt:lpstr>Sheepish vs. wolvish economics</vt:lpstr>
      <vt:lpstr>A) Externalities and market failure </vt:lpstr>
      <vt:lpstr>Should we fear market failure?</vt:lpstr>
      <vt:lpstr>B) Externalities and government failure</vt:lpstr>
      <vt:lpstr>Should we fear government failure?</vt:lpstr>
      <vt:lpstr>3. End-stuff: I. A comparison of critiques</vt:lpstr>
      <vt:lpstr>II. A note on behavioural economics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68</cp:revision>
  <dcterms:created xsi:type="dcterms:W3CDTF">2021-01-09T08:06:27Z</dcterms:created>
  <dcterms:modified xsi:type="dcterms:W3CDTF">2021-04-15T11:52:41Z</dcterms:modified>
</cp:coreProperties>
</file>